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3"/>
  </p:notesMasterIdLst>
  <p:sldIdLst>
    <p:sldId id="256" r:id="rId2"/>
    <p:sldId id="257" r:id="rId3"/>
    <p:sldId id="497" r:id="rId4"/>
    <p:sldId id="318" r:id="rId5"/>
    <p:sldId id="319" r:id="rId6"/>
    <p:sldId id="321" r:id="rId7"/>
    <p:sldId id="323" r:id="rId8"/>
    <p:sldId id="324" r:id="rId9"/>
    <p:sldId id="498" r:id="rId10"/>
    <p:sldId id="263" r:id="rId11"/>
    <p:sldId id="295" r:id="rId12"/>
    <p:sldId id="296" r:id="rId13"/>
    <p:sldId id="369" r:id="rId14"/>
    <p:sldId id="267" r:id="rId15"/>
    <p:sldId id="282" r:id="rId16"/>
    <p:sldId id="277" r:id="rId17"/>
    <p:sldId id="283" r:id="rId18"/>
    <p:sldId id="271" r:id="rId19"/>
    <p:sldId id="272" r:id="rId20"/>
    <p:sldId id="280" r:id="rId21"/>
    <p:sldId id="284" r:id="rId22"/>
    <p:sldId id="270" r:id="rId23"/>
    <p:sldId id="273" r:id="rId24"/>
    <p:sldId id="501" r:id="rId25"/>
    <p:sldId id="434" r:id="rId26"/>
    <p:sldId id="368" r:id="rId27"/>
    <p:sldId id="313" r:id="rId28"/>
    <p:sldId id="502" r:id="rId29"/>
    <p:sldId id="266" r:id="rId30"/>
    <p:sldId id="437" r:id="rId31"/>
    <p:sldId id="436" r:id="rId32"/>
    <p:sldId id="269" r:id="rId33"/>
    <p:sldId id="499" r:id="rId34"/>
    <p:sldId id="383" r:id="rId35"/>
    <p:sldId id="384" r:id="rId36"/>
    <p:sldId id="385" r:id="rId37"/>
    <p:sldId id="386" r:id="rId38"/>
    <p:sldId id="496" r:id="rId39"/>
    <p:sldId id="306" r:id="rId40"/>
    <p:sldId id="307" r:id="rId41"/>
    <p:sldId id="309" r:id="rId42"/>
    <p:sldId id="308" r:id="rId43"/>
    <p:sldId id="310" r:id="rId44"/>
    <p:sldId id="311" r:id="rId45"/>
    <p:sldId id="312" r:id="rId46"/>
    <p:sldId id="314" r:id="rId47"/>
    <p:sldId id="494" r:id="rId48"/>
    <p:sldId id="315" r:id="rId49"/>
    <p:sldId id="495" r:id="rId50"/>
    <p:sldId id="500" r:id="rId51"/>
    <p:sldId id="503" r:id="rId5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834" autoAdjust="0"/>
  </p:normalViewPr>
  <p:slideViewPr>
    <p:cSldViewPr snapToGrid="0">
      <p:cViewPr varScale="1">
        <p:scale>
          <a:sx n="78" d="100"/>
          <a:sy n="78" d="100"/>
        </p:scale>
        <p:origin x="69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20ED72-CC75-4AEC-A1CC-DF81B0BDC67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59A8365-DEBA-48C2-929F-FE35830F86B1}">
      <dgm:prSet phldrT="[Text]"/>
      <dgm:sp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4000">
              <a:schemeClr val="accent5">
                <a:lumMod val="75000"/>
              </a:schemeClr>
            </a:gs>
            <a:gs pos="0">
              <a:srgbClr val="FF0000"/>
            </a:gs>
          </a:gsLst>
          <a:lin ang="10800000" scaled="1"/>
          <a:tileRect/>
        </a:gradFill>
      </dgm:spPr>
      <dgm:t>
        <a:bodyPr/>
        <a:lstStyle/>
        <a:p>
          <a:r>
            <a:rPr lang="en-US" dirty="0"/>
            <a:t>Suppliers</a:t>
          </a:r>
        </a:p>
      </dgm:t>
    </dgm:pt>
    <dgm:pt modelId="{5B995999-19C2-496F-8CEF-E31F6BAF5EBB}" type="parTrans" cxnId="{0DD91989-5E34-4AAA-BE17-5B1C69832D64}">
      <dgm:prSet/>
      <dgm:spPr/>
      <dgm:t>
        <a:bodyPr/>
        <a:lstStyle/>
        <a:p>
          <a:endParaRPr lang="en-US"/>
        </a:p>
      </dgm:t>
    </dgm:pt>
    <dgm:pt modelId="{FF608091-7969-4566-B526-A5DA5B398EEE}" type="sibTrans" cxnId="{0DD91989-5E34-4AAA-BE17-5B1C69832D64}">
      <dgm:prSet/>
      <dgm:spPr/>
      <dgm:t>
        <a:bodyPr/>
        <a:lstStyle/>
        <a:p>
          <a:endParaRPr lang="en-US"/>
        </a:p>
      </dgm:t>
    </dgm:pt>
    <dgm:pt modelId="{E0833122-BCC3-4DE5-915C-017D62BE1339}">
      <dgm:prSet phldrT="[Text]"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n-US" dirty="0"/>
            <a:t>Warehouse</a:t>
          </a:r>
        </a:p>
      </dgm:t>
    </dgm:pt>
    <dgm:pt modelId="{7A0083A2-CA84-4832-BF0C-267152531FAF}" type="parTrans" cxnId="{086378B7-5D03-44F4-837E-1F5BFD2734E2}">
      <dgm:prSet/>
      <dgm:spPr/>
      <dgm:t>
        <a:bodyPr/>
        <a:lstStyle/>
        <a:p>
          <a:endParaRPr lang="en-US"/>
        </a:p>
      </dgm:t>
    </dgm:pt>
    <dgm:pt modelId="{F14ED7AE-3EC7-4282-A102-275784AF4B4A}" type="sibTrans" cxnId="{086378B7-5D03-44F4-837E-1F5BFD2734E2}">
      <dgm:prSet/>
      <dgm:spPr/>
      <dgm:t>
        <a:bodyPr/>
        <a:lstStyle/>
        <a:p>
          <a:endParaRPr lang="en-US"/>
        </a:p>
      </dgm:t>
    </dgm:pt>
    <dgm:pt modelId="{A6F9BE65-E38D-45F3-8C70-B94C4A199CB5}">
      <dgm:prSet phldrT="[Text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5">
                <a:lumMod val="75000"/>
              </a:schemeClr>
            </a:gs>
            <a:gs pos="69000">
              <a:srgbClr val="FF0000"/>
            </a:gs>
          </a:gsLst>
          <a:lin ang="10800000" scaled="1"/>
        </a:gradFill>
      </dgm:spPr>
      <dgm:t>
        <a:bodyPr/>
        <a:lstStyle/>
        <a:p>
          <a:r>
            <a:rPr lang="en-US" dirty="0"/>
            <a:t>Customers</a:t>
          </a:r>
        </a:p>
      </dgm:t>
    </dgm:pt>
    <dgm:pt modelId="{7F9B7327-AA13-402D-A257-75F1CE34D124}" type="parTrans" cxnId="{8420ECD9-DFA5-4ECA-A49C-FF12016EF9A2}">
      <dgm:prSet/>
      <dgm:spPr/>
      <dgm:t>
        <a:bodyPr/>
        <a:lstStyle/>
        <a:p>
          <a:endParaRPr lang="en-US"/>
        </a:p>
      </dgm:t>
    </dgm:pt>
    <dgm:pt modelId="{BDE6DA58-C23A-4FDA-A682-64CCA487407D}" type="sibTrans" cxnId="{8420ECD9-DFA5-4ECA-A49C-FF12016EF9A2}">
      <dgm:prSet/>
      <dgm:spPr/>
      <dgm:t>
        <a:bodyPr/>
        <a:lstStyle/>
        <a:p>
          <a:endParaRPr lang="en-US"/>
        </a:p>
      </dgm:t>
    </dgm:pt>
    <dgm:pt modelId="{211C78FB-F7F7-4891-89EA-8E83268C8DAA}">
      <dgm:prSet phldrT="[Text]"/>
      <dgm:spPr/>
      <dgm:t>
        <a:bodyPr/>
        <a:lstStyle/>
        <a:p>
          <a:r>
            <a:rPr lang="en-US" dirty="0"/>
            <a:t>…</a:t>
          </a:r>
        </a:p>
      </dgm:t>
    </dgm:pt>
    <dgm:pt modelId="{C19F26BA-DC1A-4B41-B880-B594BA43EF5C}" type="sibTrans" cxnId="{5312B863-5F45-44D7-AC3F-6F2CACE401C6}">
      <dgm:prSet/>
      <dgm:spPr/>
      <dgm:t>
        <a:bodyPr/>
        <a:lstStyle/>
        <a:p>
          <a:endParaRPr lang="en-US"/>
        </a:p>
      </dgm:t>
    </dgm:pt>
    <dgm:pt modelId="{8799394C-0181-47F0-A83B-C953E2E83A2A}" type="parTrans" cxnId="{5312B863-5F45-44D7-AC3F-6F2CACE401C6}">
      <dgm:prSet/>
      <dgm:spPr/>
      <dgm:t>
        <a:bodyPr/>
        <a:lstStyle/>
        <a:p>
          <a:endParaRPr lang="en-US"/>
        </a:p>
      </dgm:t>
    </dgm:pt>
    <dgm:pt modelId="{CBE6AFAB-A761-46AA-82C0-D36D4F6F27A0}">
      <dgm:prSet phldrT="[Text]"/>
      <dgm:spPr/>
      <dgm:t>
        <a:bodyPr/>
        <a:lstStyle/>
        <a:p>
          <a:r>
            <a:rPr lang="en-US" dirty="0"/>
            <a:t>…</a:t>
          </a:r>
        </a:p>
      </dgm:t>
    </dgm:pt>
    <dgm:pt modelId="{AD134B5B-4CFE-493C-9873-8581DC04EB5C}" type="parTrans" cxnId="{F6BC91D9-A681-4A83-A623-2D8D37CAED88}">
      <dgm:prSet/>
      <dgm:spPr/>
      <dgm:t>
        <a:bodyPr/>
        <a:lstStyle/>
        <a:p>
          <a:endParaRPr lang="en-US"/>
        </a:p>
      </dgm:t>
    </dgm:pt>
    <dgm:pt modelId="{A7E323B9-48D2-440E-AA1B-DAC908BAE7A0}" type="sibTrans" cxnId="{F6BC91D9-A681-4A83-A623-2D8D37CAED88}">
      <dgm:prSet/>
      <dgm:spPr/>
      <dgm:t>
        <a:bodyPr/>
        <a:lstStyle/>
        <a:p>
          <a:endParaRPr lang="en-US"/>
        </a:p>
      </dgm:t>
    </dgm:pt>
    <dgm:pt modelId="{10C52CDB-24E7-42A0-93E4-066CDB59747D}" type="pres">
      <dgm:prSet presAssocID="{0920ED72-CC75-4AEC-A1CC-DF81B0BDC67E}" presName="Name0" presStyleCnt="0">
        <dgm:presLayoutVars>
          <dgm:dir/>
          <dgm:resizeHandles val="exact"/>
        </dgm:presLayoutVars>
      </dgm:prSet>
      <dgm:spPr/>
    </dgm:pt>
    <dgm:pt modelId="{ABD0DE34-E363-4A87-8CF3-A4B3802A73CA}" type="pres">
      <dgm:prSet presAssocID="{CBE6AFAB-A761-46AA-82C0-D36D4F6F27A0}" presName="node" presStyleLbl="node1" presStyleIdx="0" presStyleCnt="5">
        <dgm:presLayoutVars>
          <dgm:bulletEnabled val="1"/>
        </dgm:presLayoutVars>
      </dgm:prSet>
      <dgm:spPr/>
    </dgm:pt>
    <dgm:pt modelId="{FA521901-3939-4735-9CAC-8C2591B65D5E}" type="pres">
      <dgm:prSet presAssocID="{A7E323B9-48D2-440E-AA1B-DAC908BAE7A0}" presName="sibTrans" presStyleLbl="sibTrans2D1" presStyleIdx="0" presStyleCnt="4"/>
      <dgm:spPr/>
    </dgm:pt>
    <dgm:pt modelId="{3224FCC3-EE7F-4173-825D-2867B3867BE9}" type="pres">
      <dgm:prSet presAssocID="{A7E323B9-48D2-440E-AA1B-DAC908BAE7A0}" presName="connectorText" presStyleLbl="sibTrans2D1" presStyleIdx="0" presStyleCnt="4"/>
      <dgm:spPr/>
    </dgm:pt>
    <dgm:pt modelId="{7D1D0D2E-9E31-4831-826E-2DEB7979D363}" type="pres">
      <dgm:prSet presAssocID="{A59A8365-DEBA-48C2-929F-FE35830F86B1}" presName="node" presStyleLbl="node1" presStyleIdx="1" presStyleCnt="5">
        <dgm:presLayoutVars>
          <dgm:bulletEnabled val="1"/>
        </dgm:presLayoutVars>
      </dgm:prSet>
      <dgm:spPr/>
    </dgm:pt>
    <dgm:pt modelId="{37F60554-BEE5-47E6-ACC8-13C57F7F1AB7}" type="pres">
      <dgm:prSet presAssocID="{FF608091-7969-4566-B526-A5DA5B398EEE}" presName="sibTrans" presStyleLbl="sibTrans2D1" presStyleIdx="1" presStyleCnt="4"/>
      <dgm:spPr/>
    </dgm:pt>
    <dgm:pt modelId="{D3F4F448-44E4-4F39-8754-8CC13D1F1215}" type="pres">
      <dgm:prSet presAssocID="{FF608091-7969-4566-B526-A5DA5B398EEE}" presName="connectorText" presStyleLbl="sibTrans2D1" presStyleIdx="1" presStyleCnt="4"/>
      <dgm:spPr/>
    </dgm:pt>
    <dgm:pt modelId="{8ED56018-1091-403D-BC88-F2134BAEB6CD}" type="pres">
      <dgm:prSet presAssocID="{E0833122-BCC3-4DE5-915C-017D62BE1339}" presName="node" presStyleLbl="node1" presStyleIdx="2" presStyleCnt="5" custLinFactNeighborY="-2217">
        <dgm:presLayoutVars>
          <dgm:bulletEnabled val="1"/>
        </dgm:presLayoutVars>
      </dgm:prSet>
      <dgm:spPr/>
    </dgm:pt>
    <dgm:pt modelId="{190A5912-D3DE-4D81-82F6-7D426A145E7C}" type="pres">
      <dgm:prSet presAssocID="{F14ED7AE-3EC7-4282-A102-275784AF4B4A}" presName="sibTrans" presStyleLbl="sibTrans2D1" presStyleIdx="2" presStyleCnt="4"/>
      <dgm:spPr/>
    </dgm:pt>
    <dgm:pt modelId="{45EC1744-06A7-498E-B681-41C258FAEE78}" type="pres">
      <dgm:prSet presAssocID="{F14ED7AE-3EC7-4282-A102-275784AF4B4A}" presName="connectorText" presStyleLbl="sibTrans2D1" presStyleIdx="2" presStyleCnt="4"/>
      <dgm:spPr/>
    </dgm:pt>
    <dgm:pt modelId="{2C55C4A7-CEF7-48A0-BD0D-5D851DC1A3A8}" type="pres">
      <dgm:prSet presAssocID="{A6F9BE65-E38D-45F3-8C70-B94C4A199CB5}" presName="node" presStyleLbl="node1" presStyleIdx="3" presStyleCnt="5">
        <dgm:presLayoutVars>
          <dgm:bulletEnabled val="1"/>
        </dgm:presLayoutVars>
      </dgm:prSet>
      <dgm:spPr/>
    </dgm:pt>
    <dgm:pt modelId="{6ADEDE8E-1653-470D-BD1C-19E68F6F0646}" type="pres">
      <dgm:prSet presAssocID="{BDE6DA58-C23A-4FDA-A682-64CCA487407D}" presName="sibTrans" presStyleLbl="sibTrans2D1" presStyleIdx="3" presStyleCnt="4"/>
      <dgm:spPr/>
    </dgm:pt>
    <dgm:pt modelId="{BA08C447-EE99-4F98-BEF3-5814A42688D7}" type="pres">
      <dgm:prSet presAssocID="{BDE6DA58-C23A-4FDA-A682-64CCA487407D}" presName="connectorText" presStyleLbl="sibTrans2D1" presStyleIdx="3" presStyleCnt="4"/>
      <dgm:spPr/>
    </dgm:pt>
    <dgm:pt modelId="{8047B5E1-AC4D-4299-92BD-B873EDCD52E9}" type="pres">
      <dgm:prSet presAssocID="{211C78FB-F7F7-4891-89EA-8E83268C8DAA}" presName="node" presStyleLbl="node1" presStyleIdx="4" presStyleCnt="5">
        <dgm:presLayoutVars>
          <dgm:bulletEnabled val="1"/>
        </dgm:presLayoutVars>
      </dgm:prSet>
      <dgm:spPr/>
    </dgm:pt>
  </dgm:ptLst>
  <dgm:cxnLst>
    <dgm:cxn modelId="{4794F404-1600-4EF1-8CF3-9A663E2DA95F}" type="presOf" srcId="{A7E323B9-48D2-440E-AA1B-DAC908BAE7A0}" destId="{3224FCC3-EE7F-4173-825D-2867B3867BE9}" srcOrd="1" destOrd="0" presId="urn:microsoft.com/office/officeart/2005/8/layout/process1"/>
    <dgm:cxn modelId="{3806481C-8438-4535-88DC-4CF32E812846}" type="presOf" srcId="{E0833122-BCC3-4DE5-915C-017D62BE1339}" destId="{8ED56018-1091-403D-BC88-F2134BAEB6CD}" srcOrd="0" destOrd="0" presId="urn:microsoft.com/office/officeart/2005/8/layout/process1"/>
    <dgm:cxn modelId="{280C0A23-1284-49EF-9D15-5F1F46CE8C26}" type="presOf" srcId="{FF608091-7969-4566-B526-A5DA5B398EEE}" destId="{37F60554-BEE5-47E6-ACC8-13C57F7F1AB7}" srcOrd="0" destOrd="0" presId="urn:microsoft.com/office/officeart/2005/8/layout/process1"/>
    <dgm:cxn modelId="{0135872E-2DFF-421F-8ECE-BE1738AEC264}" type="presOf" srcId="{A6F9BE65-E38D-45F3-8C70-B94C4A199CB5}" destId="{2C55C4A7-CEF7-48A0-BD0D-5D851DC1A3A8}" srcOrd="0" destOrd="0" presId="urn:microsoft.com/office/officeart/2005/8/layout/process1"/>
    <dgm:cxn modelId="{5312B863-5F45-44D7-AC3F-6F2CACE401C6}" srcId="{0920ED72-CC75-4AEC-A1CC-DF81B0BDC67E}" destId="{211C78FB-F7F7-4891-89EA-8E83268C8DAA}" srcOrd="4" destOrd="0" parTransId="{8799394C-0181-47F0-A83B-C953E2E83A2A}" sibTransId="{C19F26BA-DC1A-4B41-B880-B594BA43EF5C}"/>
    <dgm:cxn modelId="{36BCD452-5B78-44B6-B3BD-0D4D0EF23F0C}" type="presOf" srcId="{FF608091-7969-4566-B526-A5DA5B398EEE}" destId="{D3F4F448-44E4-4F39-8754-8CC13D1F1215}" srcOrd="1" destOrd="0" presId="urn:microsoft.com/office/officeart/2005/8/layout/process1"/>
    <dgm:cxn modelId="{5C312958-3C06-41FA-BB27-B907D3AD8E3D}" type="presOf" srcId="{BDE6DA58-C23A-4FDA-A682-64CCA487407D}" destId="{6ADEDE8E-1653-470D-BD1C-19E68F6F0646}" srcOrd="0" destOrd="0" presId="urn:microsoft.com/office/officeart/2005/8/layout/process1"/>
    <dgm:cxn modelId="{88742688-E5D9-407D-BEBC-7B6A43408D6B}" type="presOf" srcId="{BDE6DA58-C23A-4FDA-A682-64CCA487407D}" destId="{BA08C447-EE99-4F98-BEF3-5814A42688D7}" srcOrd="1" destOrd="0" presId="urn:microsoft.com/office/officeart/2005/8/layout/process1"/>
    <dgm:cxn modelId="{0DD91989-5E34-4AAA-BE17-5B1C69832D64}" srcId="{0920ED72-CC75-4AEC-A1CC-DF81B0BDC67E}" destId="{A59A8365-DEBA-48C2-929F-FE35830F86B1}" srcOrd="1" destOrd="0" parTransId="{5B995999-19C2-496F-8CEF-E31F6BAF5EBB}" sibTransId="{FF608091-7969-4566-B526-A5DA5B398EEE}"/>
    <dgm:cxn modelId="{01CF8191-4152-4BD3-879A-5A58C17DC8BC}" type="presOf" srcId="{CBE6AFAB-A761-46AA-82C0-D36D4F6F27A0}" destId="{ABD0DE34-E363-4A87-8CF3-A4B3802A73CA}" srcOrd="0" destOrd="0" presId="urn:microsoft.com/office/officeart/2005/8/layout/process1"/>
    <dgm:cxn modelId="{94C4389E-6C68-4DF9-81A1-711FA97E7FBE}" type="presOf" srcId="{211C78FB-F7F7-4891-89EA-8E83268C8DAA}" destId="{8047B5E1-AC4D-4299-92BD-B873EDCD52E9}" srcOrd="0" destOrd="0" presId="urn:microsoft.com/office/officeart/2005/8/layout/process1"/>
    <dgm:cxn modelId="{14ACEEAC-500F-4C12-86B2-82CA285A12A2}" type="presOf" srcId="{A59A8365-DEBA-48C2-929F-FE35830F86B1}" destId="{7D1D0D2E-9E31-4831-826E-2DEB7979D363}" srcOrd="0" destOrd="0" presId="urn:microsoft.com/office/officeart/2005/8/layout/process1"/>
    <dgm:cxn modelId="{086378B7-5D03-44F4-837E-1F5BFD2734E2}" srcId="{0920ED72-CC75-4AEC-A1CC-DF81B0BDC67E}" destId="{E0833122-BCC3-4DE5-915C-017D62BE1339}" srcOrd="2" destOrd="0" parTransId="{7A0083A2-CA84-4832-BF0C-267152531FAF}" sibTransId="{F14ED7AE-3EC7-4282-A102-275784AF4B4A}"/>
    <dgm:cxn modelId="{E6FC03BC-66F4-441B-8B6B-A9703CEA22A2}" type="presOf" srcId="{A7E323B9-48D2-440E-AA1B-DAC908BAE7A0}" destId="{FA521901-3939-4735-9CAC-8C2591B65D5E}" srcOrd="0" destOrd="0" presId="urn:microsoft.com/office/officeart/2005/8/layout/process1"/>
    <dgm:cxn modelId="{110EB2D0-13EE-4411-8CF6-10B5EB8E31ED}" type="presOf" srcId="{0920ED72-CC75-4AEC-A1CC-DF81B0BDC67E}" destId="{10C52CDB-24E7-42A0-93E4-066CDB59747D}" srcOrd="0" destOrd="0" presId="urn:microsoft.com/office/officeart/2005/8/layout/process1"/>
    <dgm:cxn modelId="{91EFF5D1-1997-4F8A-A3A8-BC137B3AADF1}" type="presOf" srcId="{F14ED7AE-3EC7-4282-A102-275784AF4B4A}" destId="{190A5912-D3DE-4D81-82F6-7D426A145E7C}" srcOrd="0" destOrd="0" presId="urn:microsoft.com/office/officeart/2005/8/layout/process1"/>
    <dgm:cxn modelId="{F6BC91D9-A681-4A83-A623-2D8D37CAED88}" srcId="{0920ED72-CC75-4AEC-A1CC-DF81B0BDC67E}" destId="{CBE6AFAB-A761-46AA-82C0-D36D4F6F27A0}" srcOrd="0" destOrd="0" parTransId="{AD134B5B-4CFE-493C-9873-8581DC04EB5C}" sibTransId="{A7E323B9-48D2-440E-AA1B-DAC908BAE7A0}"/>
    <dgm:cxn modelId="{8420ECD9-DFA5-4ECA-A49C-FF12016EF9A2}" srcId="{0920ED72-CC75-4AEC-A1CC-DF81B0BDC67E}" destId="{A6F9BE65-E38D-45F3-8C70-B94C4A199CB5}" srcOrd="3" destOrd="0" parTransId="{7F9B7327-AA13-402D-A257-75F1CE34D124}" sibTransId="{BDE6DA58-C23A-4FDA-A682-64CCA487407D}"/>
    <dgm:cxn modelId="{40E19CDA-3DDE-4604-8D08-E7CB573ABEC5}" type="presOf" srcId="{F14ED7AE-3EC7-4282-A102-275784AF4B4A}" destId="{45EC1744-06A7-498E-B681-41C258FAEE78}" srcOrd="1" destOrd="0" presId="urn:microsoft.com/office/officeart/2005/8/layout/process1"/>
    <dgm:cxn modelId="{3547A03F-3A65-4C3D-BCF2-CA47B5E8016A}" type="presParOf" srcId="{10C52CDB-24E7-42A0-93E4-066CDB59747D}" destId="{ABD0DE34-E363-4A87-8CF3-A4B3802A73CA}" srcOrd="0" destOrd="0" presId="urn:microsoft.com/office/officeart/2005/8/layout/process1"/>
    <dgm:cxn modelId="{D1DD0455-BE09-40BB-8241-D8FE0D7C98CF}" type="presParOf" srcId="{10C52CDB-24E7-42A0-93E4-066CDB59747D}" destId="{FA521901-3939-4735-9CAC-8C2591B65D5E}" srcOrd="1" destOrd="0" presId="urn:microsoft.com/office/officeart/2005/8/layout/process1"/>
    <dgm:cxn modelId="{E86A0356-A8D7-4E95-B035-1F8073867CAA}" type="presParOf" srcId="{FA521901-3939-4735-9CAC-8C2591B65D5E}" destId="{3224FCC3-EE7F-4173-825D-2867B3867BE9}" srcOrd="0" destOrd="0" presId="urn:microsoft.com/office/officeart/2005/8/layout/process1"/>
    <dgm:cxn modelId="{C69FEBF9-FD3C-437F-B335-E63466BA6B51}" type="presParOf" srcId="{10C52CDB-24E7-42A0-93E4-066CDB59747D}" destId="{7D1D0D2E-9E31-4831-826E-2DEB7979D363}" srcOrd="2" destOrd="0" presId="urn:microsoft.com/office/officeart/2005/8/layout/process1"/>
    <dgm:cxn modelId="{0E0E1E07-21C4-4165-B399-661D7797F72E}" type="presParOf" srcId="{10C52CDB-24E7-42A0-93E4-066CDB59747D}" destId="{37F60554-BEE5-47E6-ACC8-13C57F7F1AB7}" srcOrd="3" destOrd="0" presId="urn:microsoft.com/office/officeart/2005/8/layout/process1"/>
    <dgm:cxn modelId="{104A7156-1A03-45CD-A526-5514C0C0BAA0}" type="presParOf" srcId="{37F60554-BEE5-47E6-ACC8-13C57F7F1AB7}" destId="{D3F4F448-44E4-4F39-8754-8CC13D1F1215}" srcOrd="0" destOrd="0" presId="urn:microsoft.com/office/officeart/2005/8/layout/process1"/>
    <dgm:cxn modelId="{406CBE72-0AFD-44B9-9232-3BA880C9FA12}" type="presParOf" srcId="{10C52CDB-24E7-42A0-93E4-066CDB59747D}" destId="{8ED56018-1091-403D-BC88-F2134BAEB6CD}" srcOrd="4" destOrd="0" presId="urn:microsoft.com/office/officeart/2005/8/layout/process1"/>
    <dgm:cxn modelId="{7A24D5BA-0C3F-4252-BE3C-AB0178AE46B9}" type="presParOf" srcId="{10C52CDB-24E7-42A0-93E4-066CDB59747D}" destId="{190A5912-D3DE-4D81-82F6-7D426A145E7C}" srcOrd="5" destOrd="0" presId="urn:microsoft.com/office/officeart/2005/8/layout/process1"/>
    <dgm:cxn modelId="{91973E12-4E15-4ED8-845C-E38D303CB0A4}" type="presParOf" srcId="{190A5912-D3DE-4D81-82F6-7D426A145E7C}" destId="{45EC1744-06A7-498E-B681-41C258FAEE78}" srcOrd="0" destOrd="0" presId="urn:microsoft.com/office/officeart/2005/8/layout/process1"/>
    <dgm:cxn modelId="{686EAB21-34E3-4844-B4FE-61B187E71544}" type="presParOf" srcId="{10C52CDB-24E7-42A0-93E4-066CDB59747D}" destId="{2C55C4A7-CEF7-48A0-BD0D-5D851DC1A3A8}" srcOrd="6" destOrd="0" presId="urn:microsoft.com/office/officeart/2005/8/layout/process1"/>
    <dgm:cxn modelId="{89218B00-7E3D-4196-8BCA-2591C25B4DC5}" type="presParOf" srcId="{10C52CDB-24E7-42A0-93E4-066CDB59747D}" destId="{6ADEDE8E-1653-470D-BD1C-19E68F6F0646}" srcOrd="7" destOrd="0" presId="urn:microsoft.com/office/officeart/2005/8/layout/process1"/>
    <dgm:cxn modelId="{CCA25D9A-5E20-48CB-B2E2-08C4BFC933C4}" type="presParOf" srcId="{6ADEDE8E-1653-470D-BD1C-19E68F6F0646}" destId="{BA08C447-EE99-4F98-BEF3-5814A42688D7}" srcOrd="0" destOrd="0" presId="urn:microsoft.com/office/officeart/2005/8/layout/process1"/>
    <dgm:cxn modelId="{36245E5E-3ABB-4086-8E2E-1CCC4FDEA2FF}" type="presParOf" srcId="{10C52CDB-24E7-42A0-93E4-066CDB59747D}" destId="{8047B5E1-AC4D-4299-92BD-B873EDCD52E9}" srcOrd="8" destOrd="0" presId="urn:microsoft.com/office/officeart/2005/8/layout/process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D0DE34-E363-4A87-8CF3-A4B3802A73CA}">
      <dsp:nvSpPr>
        <dsp:cNvPr id="0" name=""/>
        <dsp:cNvSpPr/>
      </dsp:nvSpPr>
      <dsp:spPr>
        <a:xfrm>
          <a:off x="3961" y="444206"/>
          <a:ext cx="1228093" cy="7368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…</a:t>
          </a:r>
        </a:p>
      </dsp:txBody>
      <dsp:txXfrm>
        <a:off x="25543" y="465788"/>
        <a:ext cx="1184929" cy="693692"/>
      </dsp:txXfrm>
    </dsp:sp>
    <dsp:sp modelId="{FA521901-3939-4735-9CAC-8C2591B65D5E}">
      <dsp:nvSpPr>
        <dsp:cNvPr id="0" name=""/>
        <dsp:cNvSpPr/>
      </dsp:nvSpPr>
      <dsp:spPr>
        <a:xfrm>
          <a:off x="1354864" y="660350"/>
          <a:ext cx="260355" cy="3045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1354864" y="721263"/>
        <a:ext cx="182249" cy="182741"/>
      </dsp:txXfrm>
    </dsp:sp>
    <dsp:sp modelId="{7D1D0D2E-9E31-4831-826E-2DEB7979D363}">
      <dsp:nvSpPr>
        <dsp:cNvPr id="0" name=""/>
        <dsp:cNvSpPr/>
      </dsp:nvSpPr>
      <dsp:spPr>
        <a:xfrm>
          <a:off x="1723292" y="444206"/>
          <a:ext cx="1228093" cy="736856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4000">
              <a:schemeClr val="accent5">
                <a:lumMod val="75000"/>
              </a:schemeClr>
            </a:gs>
            <a:gs pos="0">
              <a:srgbClr val="FF0000"/>
            </a:gs>
          </a:gsLst>
          <a:lin ang="108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Suppliers</a:t>
          </a:r>
        </a:p>
      </dsp:txBody>
      <dsp:txXfrm>
        <a:off x="1744874" y="465788"/>
        <a:ext cx="1184929" cy="693692"/>
      </dsp:txXfrm>
    </dsp:sp>
    <dsp:sp modelId="{37F60554-BEE5-47E6-ACC8-13C57F7F1AB7}">
      <dsp:nvSpPr>
        <dsp:cNvPr id="0" name=""/>
        <dsp:cNvSpPr/>
      </dsp:nvSpPr>
      <dsp:spPr>
        <a:xfrm rot="21567337">
          <a:off x="3074189" y="652112"/>
          <a:ext cx="260367" cy="3045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3074191" y="713396"/>
        <a:ext cx="182257" cy="182741"/>
      </dsp:txXfrm>
    </dsp:sp>
    <dsp:sp modelId="{8ED56018-1091-403D-BC88-F2134BAEB6CD}">
      <dsp:nvSpPr>
        <dsp:cNvPr id="0" name=""/>
        <dsp:cNvSpPr/>
      </dsp:nvSpPr>
      <dsp:spPr>
        <a:xfrm>
          <a:off x="3442623" y="427870"/>
          <a:ext cx="1228093" cy="736856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Warehouse</a:t>
          </a:r>
        </a:p>
      </dsp:txBody>
      <dsp:txXfrm>
        <a:off x="3464205" y="449452"/>
        <a:ext cx="1184929" cy="693692"/>
      </dsp:txXfrm>
    </dsp:sp>
    <dsp:sp modelId="{190A5912-D3DE-4D81-82F6-7D426A145E7C}">
      <dsp:nvSpPr>
        <dsp:cNvPr id="0" name=""/>
        <dsp:cNvSpPr/>
      </dsp:nvSpPr>
      <dsp:spPr>
        <a:xfrm rot="32663">
          <a:off x="4793520" y="652252"/>
          <a:ext cx="260367" cy="3045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4793522" y="712794"/>
        <a:ext cx="182257" cy="182741"/>
      </dsp:txXfrm>
    </dsp:sp>
    <dsp:sp modelId="{2C55C4A7-CEF7-48A0-BD0D-5D851DC1A3A8}">
      <dsp:nvSpPr>
        <dsp:cNvPr id="0" name=""/>
        <dsp:cNvSpPr/>
      </dsp:nvSpPr>
      <dsp:spPr>
        <a:xfrm>
          <a:off x="5161954" y="444206"/>
          <a:ext cx="1228093" cy="7368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0">
              <a:schemeClr val="accent5">
                <a:lumMod val="75000"/>
              </a:schemeClr>
            </a:gs>
            <a:gs pos="69000">
              <a:srgbClr val="FF0000"/>
            </a:gs>
          </a:gsLst>
          <a:lin ang="10800000" scaled="1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Customers</a:t>
          </a:r>
        </a:p>
      </dsp:txBody>
      <dsp:txXfrm>
        <a:off x="5183536" y="465788"/>
        <a:ext cx="1184929" cy="693692"/>
      </dsp:txXfrm>
    </dsp:sp>
    <dsp:sp modelId="{6ADEDE8E-1653-470D-BD1C-19E68F6F0646}">
      <dsp:nvSpPr>
        <dsp:cNvPr id="0" name=""/>
        <dsp:cNvSpPr/>
      </dsp:nvSpPr>
      <dsp:spPr>
        <a:xfrm>
          <a:off x="6512856" y="660350"/>
          <a:ext cx="260355" cy="30456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300" kern="1200"/>
        </a:p>
      </dsp:txBody>
      <dsp:txXfrm>
        <a:off x="6512856" y="721263"/>
        <a:ext cx="182249" cy="182741"/>
      </dsp:txXfrm>
    </dsp:sp>
    <dsp:sp modelId="{8047B5E1-AC4D-4299-92BD-B873EDCD52E9}">
      <dsp:nvSpPr>
        <dsp:cNvPr id="0" name=""/>
        <dsp:cNvSpPr/>
      </dsp:nvSpPr>
      <dsp:spPr>
        <a:xfrm>
          <a:off x="6881284" y="444206"/>
          <a:ext cx="1228093" cy="7368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…</a:t>
          </a:r>
        </a:p>
      </dsp:txBody>
      <dsp:txXfrm>
        <a:off x="6902866" y="465788"/>
        <a:ext cx="1184929" cy="693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29E9E-8664-4833-BF8D-FA3D140FEFD6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C36E02-F605-4692-84AA-334B03CB9E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680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40000"/>
              </a:lnSpc>
            </a:pPr>
            <a:r>
              <a:rPr lang="it-IT" altLang="it-IT" sz="1200" dirty="0"/>
              <a:t>I modelli precedenti sono rappresentazioni di aziende relativamente semplici. Ad esempio non è prevista l’assistenza al cliente o la gestione della logistica inversa</a:t>
            </a:r>
            <a:r>
              <a:rPr lang="it-IT" altLang="it-IT" sz="1200" i="1" dirty="0"/>
              <a:t>.  </a:t>
            </a:r>
          </a:p>
          <a:p>
            <a:pPr>
              <a:lnSpc>
                <a:spcPct val="140000"/>
              </a:lnSpc>
              <a:buFontTx/>
              <a:buNone/>
            </a:pPr>
            <a:endParaRPr lang="it-IT" altLang="it-IT" sz="1200" i="1" dirty="0"/>
          </a:p>
          <a:p>
            <a:pPr>
              <a:lnSpc>
                <a:spcPct val="140000"/>
              </a:lnSpc>
            </a:pPr>
            <a:r>
              <a:rPr lang="it-IT" altLang="it-IT" sz="1200" dirty="0"/>
              <a:t>Il secondo</a:t>
            </a:r>
            <a:r>
              <a:rPr lang="it-IT" altLang="it-IT" sz="1200" i="1" dirty="0"/>
              <a:t> </a:t>
            </a:r>
            <a:r>
              <a:rPr lang="it-IT" altLang="it-IT" sz="1200" dirty="0"/>
              <a:t>schema rappresenta in dettaglio solo le funzioni legate in senso stretto alla logistica</a:t>
            </a:r>
            <a:r>
              <a:rPr lang="it-IT" altLang="it-IT" sz="1200" i="1" dirty="0"/>
              <a:t>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8548621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1200" dirty="0"/>
              <a:t>che cosa sono?</a:t>
            </a:r>
          </a:p>
          <a:p>
            <a:r>
              <a:rPr lang="it-IT" altLang="it-IT" sz="1200" dirty="0"/>
              <a:t>perché tenere delle scorte?</a:t>
            </a:r>
          </a:p>
          <a:p>
            <a:r>
              <a:rPr lang="it-IT" altLang="it-IT" sz="1200" dirty="0"/>
              <a:t>come gestirle?</a:t>
            </a:r>
          </a:p>
          <a:p>
            <a:r>
              <a:rPr lang="it-IT" altLang="it-IT" sz="1200" dirty="0"/>
              <a:t>quanto ordinare?</a:t>
            </a:r>
          </a:p>
          <a:p>
            <a:r>
              <a:rPr lang="it-IT" altLang="it-IT" sz="1200" dirty="0"/>
              <a:t>quando ordinare?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8614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it-IT" altLang="it-IT" sz="1200" dirty="0"/>
              <a:t>Poiché spesso non si ha fiducia totale nei dati oggettivi e non si è nemmeno così sicuri sulla qualità dei dati oggettivi, dato un modello, è in generale, opportuno eseguire un’analisi di sensibilità, o se questa non è realizzabile un analisi di scenari. Vedere cioè sotto quali condizioni limite, le scelte alternative risultino indifferenti.</a:t>
            </a:r>
          </a:p>
          <a:p>
            <a:pPr>
              <a:buFontTx/>
              <a:buNone/>
            </a:pPr>
            <a:endParaRPr lang="it-IT" altLang="it-IT" sz="1200" dirty="0"/>
          </a:p>
          <a:p>
            <a:pPr>
              <a:buFontTx/>
              <a:buNone/>
            </a:pPr>
            <a:r>
              <a:rPr lang="it-IT" altLang="it-IT" sz="1200" dirty="0"/>
              <a:t>	Nel caso dell’esempio, quando la probabilità che piova è circa il 57%, è indifferente la scelta se prendere o meno l’ombrello rispetto all’obiettivo di minimizzare il disagio atteso.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0641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it-IT" altLang="it-IT" dirty="0"/>
              <a:t>	</a:t>
            </a:r>
            <a:r>
              <a:rPr lang="it-IT" altLang="it-IT" sz="2000" dirty="0"/>
              <a:t>La catena logistica classicamente comprende due tipologie di canali logistici (strutture e flussi di materiali e di informazioni):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it-IT" altLang="it-IT" dirty="0"/>
              <a:t>i “canali di fornitura” dalle fonti di approvvigionamento dei materiali ai centri di produzione dell’azienda;</a:t>
            </a:r>
          </a:p>
          <a:p>
            <a:pPr lvl="1">
              <a:spcBef>
                <a:spcPts val="600"/>
              </a:spcBef>
              <a:buFont typeface="Symbol" panose="05050102010706020507" pitchFamily="18" charset="2"/>
              <a:buChar char="-"/>
            </a:pPr>
            <a:r>
              <a:rPr lang="it-IT" altLang="it-IT" dirty="0"/>
              <a:t>i “canali distributivi” dai centri di produzione dell’azienda ai clienti.</a:t>
            </a:r>
          </a:p>
          <a:p>
            <a:pPr lvl="1">
              <a:lnSpc>
                <a:spcPct val="80000"/>
              </a:lnSpc>
              <a:spcBef>
                <a:spcPts val="600"/>
              </a:spcBef>
              <a:buNone/>
            </a:pPr>
            <a:endParaRPr lang="it-IT" altLang="it-IT" dirty="0"/>
          </a:p>
          <a:p>
            <a:pPr>
              <a:spcBef>
                <a:spcPts val="600"/>
              </a:spcBef>
              <a:buNone/>
            </a:pPr>
            <a:r>
              <a:rPr lang="it-IT" altLang="it-IT" sz="2000" dirty="0"/>
              <a:t>	La “vita” di un prodotto, da un punto di vista logistico, non termina però sempre con la sua acquisizione da parte del cliente (finale).</a:t>
            </a:r>
          </a:p>
          <a:p>
            <a:pPr>
              <a:spcBef>
                <a:spcPts val="600"/>
              </a:spcBef>
              <a:buNone/>
            </a:pPr>
            <a:r>
              <a:rPr lang="it-IT" altLang="it-IT" sz="2000" dirty="0"/>
              <a:t>	È opportuno quindi considerare conclusa la </a:t>
            </a:r>
            <a:r>
              <a:rPr lang="it-IT" altLang="it-IT" sz="2000" i="1" dirty="0"/>
              <a:t>supply chain</a:t>
            </a:r>
            <a:r>
              <a:rPr lang="it-IT" altLang="it-IT" sz="2000" dirty="0"/>
              <a:t> solo al momento della collocazione finale del prodotto (in quanto tale):</a:t>
            </a:r>
          </a:p>
          <a:p>
            <a:pPr>
              <a:spcBef>
                <a:spcPts val="600"/>
              </a:spcBef>
              <a:buNone/>
            </a:pPr>
            <a:r>
              <a:rPr lang="it-IT" altLang="it-IT" sz="2000" dirty="0"/>
              <a:t>	la catena logistica deve comprende dunque anche la “logistica inversa” (</a:t>
            </a:r>
            <a:r>
              <a:rPr lang="it-IT" altLang="it-IT" sz="2000" i="1" dirty="0"/>
              <a:t>reverse </a:t>
            </a:r>
            <a:r>
              <a:rPr lang="it-IT" altLang="it-IT" sz="2000" i="1" dirty="0" err="1"/>
              <a:t>logistics</a:t>
            </a:r>
            <a:r>
              <a:rPr lang="it-IT" altLang="it-IT" sz="2000" dirty="0"/>
              <a:t>).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3395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Tx/>
              <a:buNone/>
            </a:pPr>
            <a:r>
              <a:rPr lang="it-IT" altLang="it-IT" sz="1200" dirty="0"/>
              <a:t>Nella progettazione di un prodottosi si deve tenere conto di tutte le fasi del ciclo di vita del prodotto. </a:t>
            </a:r>
          </a:p>
          <a:p>
            <a:pPr>
              <a:spcBef>
                <a:spcPct val="0"/>
              </a:spcBef>
            </a:pPr>
            <a:endParaRPr lang="it-IT" altLang="it-IT" sz="1200" dirty="0"/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1200" dirty="0"/>
              <a:t>	Caso estremo è il </a:t>
            </a:r>
            <a:r>
              <a:rPr lang="en-US" altLang="it-IT" sz="1200" i="1" dirty="0"/>
              <a:t>design to disassemble</a:t>
            </a:r>
            <a:r>
              <a:rPr lang="it-IT" altLang="it-IT" sz="1200" dirty="0"/>
              <a:t> dove si progetta tenendo conto che alla fine del suo ciclo il prodotto sarà </a:t>
            </a:r>
            <a:r>
              <a:rPr lang="it-IT" altLang="it-IT" sz="1200" dirty="0" err="1"/>
              <a:t>disassemblato</a:t>
            </a:r>
            <a:r>
              <a:rPr lang="it-IT" altLang="it-IT" sz="1200" dirty="0"/>
              <a:t> per recuperare il materiale</a:t>
            </a:r>
            <a:endParaRPr lang="en-US" altLang="it-IT" sz="1200" i="1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6120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1200" dirty="0"/>
              <a:t>che cosa sono?</a:t>
            </a:r>
          </a:p>
          <a:p>
            <a:r>
              <a:rPr lang="it-IT" altLang="it-IT" sz="1200" dirty="0"/>
              <a:t>perché tenere delle scorte?</a:t>
            </a:r>
          </a:p>
          <a:p>
            <a:r>
              <a:rPr lang="it-IT" altLang="it-IT" sz="1200" dirty="0"/>
              <a:t>come gestirle?</a:t>
            </a:r>
          </a:p>
          <a:p>
            <a:r>
              <a:rPr lang="it-IT" altLang="it-IT" sz="1200" dirty="0"/>
              <a:t>quanto ordinare?</a:t>
            </a:r>
          </a:p>
          <a:p>
            <a:r>
              <a:rPr lang="it-IT" altLang="it-IT" sz="1200" dirty="0"/>
              <a:t>quando ordinare?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457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1200" dirty="0"/>
              <a:t>che cosa sono?</a:t>
            </a:r>
          </a:p>
          <a:p>
            <a:r>
              <a:rPr lang="it-IT" altLang="it-IT" sz="1200" dirty="0"/>
              <a:t>perché tenere delle scorte?</a:t>
            </a:r>
          </a:p>
          <a:p>
            <a:r>
              <a:rPr lang="it-IT" altLang="it-IT" sz="1200" dirty="0"/>
              <a:t>come gestirle?</a:t>
            </a:r>
          </a:p>
          <a:p>
            <a:r>
              <a:rPr lang="it-IT" altLang="it-IT" sz="1200" dirty="0"/>
              <a:t>quanto ordinare?</a:t>
            </a:r>
          </a:p>
          <a:p>
            <a:r>
              <a:rPr lang="it-IT" altLang="it-IT" sz="1200" dirty="0"/>
              <a:t>quando ordinare?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36099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Ludopatia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4462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altLang="it-IT" sz="1200" dirty="0"/>
              <a:t>che cosa sono?</a:t>
            </a:r>
          </a:p>
          <a:p>
            <a:r>
              <a:rPr lang="it-IT" altLang="it-IT" sz="1200" dirty="0"/>
              <a:t>perché tenere delle scorte?</a:t>
            </a:r>
          </a:p>
          <a:p>
            <a:r>
              <a:rPr lang="it-IT" altLang="it-IT" sz="1200" dirty="0"/>
              <a:t>come gestirle?</a:t>
            </a:r>
          </a:p>
          <a:p>
            <a:r>
              <a:rPr lang="it-IT" altLang="it-IT" sz="1200" dirty="0"/>
              <a:t>quanto ordinare?</a:t>
            </a:r>
          </a:p>
          <a:p>
            <a:r>
              <a:rPr lang="it-IT" altLang="it-IT" sz="1200" dirty="0"/>
              <a:t>quando ordinare?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0781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Quanta benzina acquisto?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10374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Siamo sicuri del valore atteso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C36E02-F605-4692-84AA-334B03CB9EEA}" type="slidenum">
              <a:rPr lang="it-IT" smtClean="0"/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0069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002489-5949-48AD-91D3-408FB97D03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2CE7292-A2B7-4962-A86E-E0AF4EFBBB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066282-499D-45FD-8B6C-AF8191DB3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738482-875F-480B-AB3D-53AA9B689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2D107D4-8C68-4F11-8C11-5C574B250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8492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3E4D5-E73F-447D-9467-468C501F0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EA01209-435C-4AF4-BC07-11D440E572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6CACDA-CCFA-4624-9B68-3BA31965C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C3253F-6D04-4A5F-8243-492C09C93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6B0EBB0-0CB4-41B6-AB89-F2E9BAC90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761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F3CE22B-4A13-420E-B815-EE87359F83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3D3DC15-F3BB-4E3C-BC92-6B173727C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D85CF00-222A-4A99-961D-F3816734F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65446C5-C4F2-4498-B563-56E305BC3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F8C51-4A54-4EFD-BCA9-B363A91B8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4806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DBF9BB-3699-48F7-8104-1D3D5C8B6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EF32A29-4B2D-4E95-AB42-F529063E19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24DFAA-369B-4EBC-8ED1-BC909CF6C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FC7876F-4933-4351-891D-18017F68F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0EA77A-3782-47AB-B89C-AFEF59F49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4281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54ECCC-B1DA-41E9-BE39-7DD9B01E85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EAB9C7-7F27-43C1-8E27-902F2DB3EB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7379F1F-8F18-42C0-BAC7-7ACAC0555A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883AAC-8C1C-4594-9363-F0EE7C8D3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DBFD4C6-5CC5-46D0-A6F2-40EB97A93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1974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9B5E5B-C26F-4B37-89E7-75384AF14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FBEDE1-8B2A-4257-B7AE-57C5FF81A4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E6C7C11-7AF3-477F-8CC9-BA5AFEBCE6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70DFE14-82E3-4FAE-9744-1154EF9432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8611007-C3E7-408E-B3B6-9D23B8FD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E8BE91A-ABA6-4B96-B32D-2F50A8B53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7695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440044-0D70-43CF-8AD1-E1BE8EF9E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252BCD-E74C-49B9-95D7-B5F52C1B6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E0072D4-3373-4DAC-93F7-137E9CFF5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EA0844C-A09A-4853-AA61-A08938F097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47A2F23-0C6A-496B-9260-718623FBF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BF019F1-0BCA-4831-A57B-C81990AAF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186415F-75AF-4B52-A650-7047C8C11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71238A9-3A0F-4883-B2F5-DFDE9E263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581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E2C02D-0136-4C1C-A47E-F1D155864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8C926B-42C6-4E52-852A-91E9E339B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0B3B98F-06B4-40EC-87A0-40F9D100F6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329C318-1971-4ED9-AA87-64E483C0D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1088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88956CF2-5575-4FF5-BA7A-1B3A201D2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DE542F5-DED8-45A1-8710-431E9747E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805BECC-50D5-4FDE-B542-6B1AB045A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7304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4509C2-7002-4701-A172-7C8534AB1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D6DE1E-FAA7-4599-B5B6-A7523D925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1E69105-B842-4EBA-A2B3-D6D0837E64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1B6F786-36E0-48A2-83C1-8965B9519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73C7FEE-AE02-4FBD-9CBB-74AED4568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60C5579-EB42-4BBF-9EED-5DD44B5D1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286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6745C3E-1347-4641-A937-53EE3192B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8196CC0-6F54-4096-BC4D-117287C23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6419CC3-14A1-42BC-8BB8-5CDF9FD2B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6CC582F-A657-458B-8075-B7556FBF2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2913BD2-4D54-485D-912A-71A631824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129AE77-E825-4AAB-8694-F8BFE103A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451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42F4058-DA1C-4DDD-9098-1E5A61BBF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37FFC8C-3404-4EE4-B6A8-AF55701E3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935107-3A98-4506-94C1-DEC7C2C853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19E92-D502-45C1-8B1C-1B80281C6165}" type="datetimeFigureOut">
              <a:rPr lang="it-IT" smtClean="0"/>
              <a:t>07/04/2019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1A52BBD-F503-424F-98FD-D2D5656950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1F07C3B-6661-4E73-B081-B80E553FBC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E143EA-49DA-464A-8815-95968A10EC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10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notesSlide" Target="../notesSlides/notesSlide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e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e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2.wmf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3E74BD-97F4-4E44-A74F-AEC7D86C61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>
                <a:latin typeface="+mn-lt"/>
              </a:rPr>
              <a:t>Matematica per la Logistica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FB9152F-DA95-4891-9C5D-32A803B153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Raffaele Pesenti</a:t>
            </a:r>
          </a:p>
        </p:txBody>
      </p:sp>
    </p:spTree>
    <p:extLst>
      <p:ext uri="{BB962C8B-B14F-4D97-AF65-F5344CB8AC3E}">
        <p14:creationId xmlns:p14="http://schemas.microsoft.com/office/powerpoint/2010/main" val="417269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2CC7A1-1998-41EF-AD24-0C28B40B5CDF}" type="slidenum">
              <a:rPr lang="it-IT" altLang="it-IT"/>
              <a:pPr/>
              <a:t>10</a:t>
            </a:fld>
            <a:endParaRPr lang="it-IT" altLang="it-IT"/>
          </a:p>
        </p:txBody>
      </p:sp>
      <p:sp>
        <p:nvSpPr>
          <p:cNvPr id="173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885950" y="381000"/>
            <a:ext cx="8420100" cy="914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 dirty="0"/>
              <a:t>Scorte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371600"/>
            <a:ext cx="8020050" cy="4648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defTabSz="762000">
              <a:buNone/>
            </a:pPr>
            <a:r>
              <a:rPr lang="it-IT" altLang="it-IT" sz="2400" dirty="0">
                <a:latin typeface="+mj-lt"/>
              </a:rPr>
              <a:t>Che cosa sono?</a:t>
            </a:r>
          </a:p>
          <a:p>
            <a:pPr defTabSz="762000">
              <a:buNone/>
            </a:pPr>
            <a:r>
              <a:rPr lang="it-IT" altLang="it-IT" sz="2400" dirty="0">
                <a:latin typeface="+mj-lt"/>
              </a:rPr>
              <a:t>	sono i materiali all’interno del processo logistico produttivo (che aspettano di essere utilizzati, lavorati, assemblati, distribuiti, venduti, adoperati, consumati, ecc.).</a:t>
            </a:r>
          </a:p>
          <a:p>
            <a:pPr defTabSz="762000">
              <a:buNone/>
            </a:pPr>
            <a:r>
              <a:rPr lang="it-IT" altLang="it-IT" sz="2400" dirty="0">
                <a:latin typeface="+mj-lt"/>
              </a:rPr>
              <a:t>	In pratica qualunque cosa: </a:t>
            </a:r>
          </a:p>
          <a:p>
            <a:pPr lvl="1" defTabSz="762000"/>
            <a:r>
              <a:rPr lang="it-IT" altLang="it-IT" dirty="0">
                <a:latin typeface="+mj-lt"/>
              </a:rPr>
              <a:t>materie prime; </a:t>
            </a:r>
          </a:p>
          <a:p>
            <a:pPr lvl="1" defTabSz="762000"/>
            <a:r>
              <a:rPr lang="it-IT" altLang="it-IT" dirty="0">
                <a:latin typeface="+mj-lt"/>
              </a:rPr>
              <a:t>semilavorati, componenti, </a:t>
            </a:r>
            <a:r>
              <a:rPr lang="it-IT" altLang="it-IT" dirty="0" err="1">
                <a:latin typeface="+mj-lt"/>
              </a:rPr>
              <a:t>subassemblati</a:t>
            </a:r>
            <a:r>
              <a:rPr lang="it-IT" altLang="it-IT" dirty="0">
                <a:latin typeface="+mj-lt"/>
              </a:rPr>
              <a:t>;</a:t>
            </a:r>
          </a:p>
          <a:p>
            <a:pPr lvl="1" defTabSz="762000"/>
            <a:r>
              <a:rPr lang="it-IT" altLang="it-IT" dirty="0">
                <a:latin typeface="+mj-lt"/>
              </a:rPr>
              <a:t>work in </a:t>
            </a:r>
            <a:r>
              <a:rPr lang="it-IT" altLang="it-IT" dirty="0" err="1">
                <a:latin typeface="+mj-lt"/>
              </a:rPr>
              <a:t>process</a:t>
            </a:r>
            <a:r>
              <a:rPr lang="it-IT" altLang="it-IT" dirty="0">
                <a:latin typeface="+mj-lt"/>
              </a:rPr>
              <a:t>*;</a:t>
            </a:r>
          </a:p>
          <a:p>
            <a:pPr lvl="1" defTabSz="762000"/>
            <a:r>
              <a:rPr lang="it-IT" altLang="it-IT" dirty="0">
                <a:latin typeface="+mj-lt"/>
              </a:rPr>
              <a:t>prodotti finiti. </a:t>
            </a:r>
          </a:p>
          <a:p>
            <a:pPr defTabSz="762000">
              <a:lnSpc>
                <a:spcPct val="40000"/>
              </a:lnSpc>
              <a:buNone/>
            </a:pPr>
            <a:r>
              <a:rPr lang="it-IT" altLang="it-IT" dirty="0">
                <a:latin typeface="+mj-lt"/>
              </a:rPr>
              <a:t>	</a:t>
            </a:r>
          </a:p>
          <a:p>
            <a:pPr defTabSz="762000">
              <a:buNone/>
            </a:pPr>
            <a:r>
              <a:rPr lang="it-IT" altLang="it-IT" sz="1800" dirty="0">
                <a:latin typeface="+mj-lt"/>
              </a:rPr>
              <a:t>*	WIP - scorte presenti/caricate nei reparti produttivi in attesa di lavorazione (o in lavorazione), non caricate nelle scorte a magazzino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345D7-1E3A-42F4-9C5B-8D08759CBC80}" type="slidenum">
              <a:rPr lang="it-IT" altLang="it-IT">
                <a:latin typeface="+mj-lt"/>
              </a:rPr>
              <a:pPr/>
              <a:t>11</a:t>
            </a:fld>
            <a:endParaRPr lang="it-IT" altLang="it-IT">
              <a:latin typeface="+mj-lt"/>
            </a:endParaRPr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885950" y="381000"/>
            <a:ext cx="84201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/>
              <a:t>Ragioni delle scorte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524000"/>
            <a:ext cx="8020050" cy="4572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 lnSpcReduction="10000"/>
          </a:bodyPr>
          <a:lstStyle/>
          <a:p>
            <a:pPr algn="just" defTabSz="762000">
              <a:lnSpc>
                <a:spcPct val="110000"/>
              </a:lnSpc>
              <a:buNone/>
            </a:pPr>
            <a:r>
              <a:rPr lang="it-IT" altLang="it-IT" sz="2400" dirty="0">
                <a:latin typeface="+mj-lt"/>
              </a:rPr>
              <a:t>Perché tenere delle scorte?</a:t>
            </a:r>
          </a:p>
          <a:p>
            <a:pPr algn="just" defTabSz="762000">
              <a:lnSpc>
                <a:spcPct val="110000"/>
              </a:lnSpc>
            </a:pPr>
            <a:r>
              <a:rPr lang="it-IT" altLang="it-IT" sz="2400" dirty="0">
                <a:latin typeface="+mj-lt"/>
              </a:rPr>
              <a:t>motivo ‘‘</a:t>
            </a:r>
            <a:r>
              <a:rPr lang="it-IT" altLang="it-IT" sz="2400" b="1" dirty="0">
                <a:latin typeface="+mj-lt"/>
              </a:rPr>
              <a:t>transazionale</a:t>
            </a:r>
            <a:r>
              <a:rPr lang="it-IT" altLang="it-IT" sz="2400" dirty="0">
                <a:latin typeface="+mj-lt"/>
              </a:rPr>
              <a:t>’’ </a:t>
            </a:r>
          </a:p>
          <a:p>
            <a:pPr lvl="1" algn="just" defTabSz="762000">
              <a:lnSpc>
                <a:spcPct val="110000"/>
              </a:lnSpc>
              <a:buNone/>
            </a:pPr>
            <a:r>
              <a:rPr lang="it-IT" altLang="it-IT" sz="2000" dirty="0">
                <a:latin typeface="+mj-lt"/>
              </a:rPr>
              <a:t>	ridurre  i costi fissi (es. di trasporto), economie di scala: i costi sono meno che proporzionali alla quantità;</a:t>
            </a:r>
          </a:p>
          <a:p>
            <a:pPr algn="just" defTabSz="762000">
              <a:lnSpc>
                <a:spcPct val="110000"/>
              </a:lnSpc>
            </a:pPr>
            <a:r>
              <a:rPr lang="it-IT" altLang="it-IT" sz="2400" dirty="0">
                <a:latin typeface="+mj-lt"/>
              </a:rPr>
              <a:t>motivo ‘‘</a:t>
            </a:r>
            <a:r>
              <a:rPr lang="it-IT" altLang="it-IT" sz="2400" b="1" dirty="0">
                <a:latin typeface="+mj-lt"/>
              </a:rPr>
              <a:t>precauzionale</a:t>
            </a:r>
            <a:r>
              <a:rPr lang="it-IT" altLang="it-IT" sz="2400" dirty="0">
                <a:latin typeface="+mj-lt"/>
              </a:rPr>
              <a:t>’’ e/o di “</a:t>
            </a:r>
            <a:r>
              <a:rPr lang="it-IT" altLang="it-IT" sz="2400" b="1" dirty="0" err="1">
                <a:latin typeface="+mj-lt"/>
              </a:rPr>
              <a:t>smoothing</a:t>
            </a:r>
            <a:r>
              <a:rPr lang="it-IT" altLang="it-IT" sz="2400" dirty="0">
                <a:latin typeface="+mj-lt"/>
              </a:rPr>
              <a:t>”</a:t>
            </a:r>
          </a:p>
          <a:p>
            <a:pPr lvl="1" algn="just" defTabSz="762000">
              <a:lnSpc>
                <a:spcPct val="110000"/>
              </a:lnSpc>
              <a:buNone/>
            </a:pPr>
            <a:r>
              <a:rPr lang="it-IT" altLang="it-IT" sz="2000" dirty="0">
                <a:latin typeface="+mj-lt"/>
              </a:rPr>
              <a:t>	garanzie contro le incertezze dei fornitori, dei trasporti, della produzione, del mercato in sostanza le scorte ‘‘disaccoppiano’’ processi  contigui cioè ne riducono la mutua influenza e ne facilitano la gestione - caso particolare </a:t>
            </a:r>
            <a:r>
              <a:rPr lang="it-IT" altLang="it-IT" sz="2000" i="1" dirty="0">
                <a:latin typeface="+mj-lt"/>
              </a:rPr>
              <a:t>scorta stagionale</a:t>
            </a:r>
            <a:r>
              <a:rPr lang="it-IT" altLang="it-IT" sz="2000" dirty="0">
                <a:latin typeface="+mj-lt"/>
              </a:rPr>
              <a:t>;</a:t>
            </a:r>
          </a:p>
          <a:p>
            <a:pPr defTabSz="762000">
              <a:lnSpc>
                <a:spcPct val="110000"/>
              </a:lnSpc>
            </a:pPr>
            <a:r>
              <a:rPr lang="it-IT" altLang="it-IT" sz="2400" dirty="0">
                <a:latin typeface="+mj-lt"/>
              </a:rPr>
              <a:t>motivo ‘‘</a:t>
            </a:r>
            <a:r>
              <a:rPr lang="it-IT" altLang="it-IT" sz="2400" b="1" dirty="0">
                <a:latin typeface="+mj-lt"/>
              </a:rPr>
              <a:t>speculativo</a:t>
            </a:r>
            <a:r>
              <a:rPr lang="it-IT" altLang="it-IT" sz="2400" dirty="0">
                <a:latin typeface="+mj-lt"/>
              </a:rPr>
              <a:t>’’</a:t>
            </a:r>
          </a:p>
          <a:p>
            <a:pPr lvl="1" defTabSz="762000">
              <a:lnSpc>
                <a:spcPct val="110000"/>
              </a:lnSpc>
              <a:buNone/>
            </a:pPr>
            <a:r>
              <a:rPr lang="it-IT" altLang="it-IT" sz="2000" dirty="0">
                <a:latin typeface="+mj-lt"/>
              </a:rPr>
              <a:t>	aumenti di valore o di costo attesi o previsti;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60EDA-7D03-4877-B91D-7E06EAB7B722}" type="slidenum">
              <a:rPr lang="it-IT" altLang="it-IT">
                <a:latin typeface="+mj-lt"/>
              </a:rPr>
              <a:pPr/>
              <a:t>12</a:t>
            </a:fld>
            <a:endParaRPr lang="it-IT" altLang="it-IT">
              <a:latin typeface="+mj-lt"/>
            </a:endParaRPr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85950" y="381000"/>
            <a:ext cx="84201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 dirty="0"/>
              <a:t>Ragioni delle scorte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76400"/>
            <a:ext cx="8382000" cy="4419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algn="just" defTabSz="762000"/>
            <a:r>
              <a:rPr lang="it-IT" altLang="it-IT" sz="2400" dirty="0">
                <a:latin typeface="+mj-lt"/>
              </a:rPr>
              <a:t>altro</a:t>
            </a:r>
          </a:p>
          <a:p>
            <a:pPr lvl="1" algn="just" defTabSz="762000">
              <a:lnSpc>
                <a:spcPct val="150000"/>
              </a:lnSpc>
            </a:pPr>
            <a:r>
              <a:rPr lang="it-IT" altLang="it-IT" sz="2000" i="1" dirty="0">
                <a:latin typeface="+mj-lt"/>
              </a:rPr>
              <a:t>scorte </a:t>
            </a:r>
            <a:r>
              <a:rPr lang="it-IT" altLang="it-IT" sz="2000" i="1" dirty="0" err="1">
                <a:latin typeface="+mj-lt"/>
              </a:rPr>
              <a:t>viggianti</a:t>
            </a:r>
            <a:r>
              <a:rPr lang="it-IT" altLang="it-IT" sz="2000" dirty="0">
                <a:latin typeface="+mj-lt"/>
              </a:rPr>
              <a:t> o </a:t>
            </a:r>
            <a:r>
              <a:rPr lang="it-IT" altLang="it-IT" sz="2000" i="1" dirty="0">
                <a:latin typeface="+mj-lt"/>
              </a:rPr>
              <a:t>pipeline</a:t>
            </a:r>
            <a:r>
              <a:rPr lang="it-IT" altLang="it-IT" sz="2000" dirty="0">
                <a:latin typeface="+mj-lt"/>
              </a:rPr>
              <a:t>: dovute ai tempi non nulli di trasporto;</a:t>
            </a:r>
          </a:p>
          <a:p>
            <a:pPr lvl="1" algn="just" defTabSz="762000">
              <a:lnSpc>
                <a:spcPct val="150000"/>
              </a:lnSpc>
            </a:pPr>
            <a:r>
              <a:rPr lang="it-IT" altLang="it-IT" sz="2000" i="1" dirty="0">
                <a:latin typeface="+mj-lt"/>
              </a:rPr>
              <a:t>scorte logistiche</a:t>
            </a:r>
            <a:r>
              <a:rPr lang="it-IT" altLang="it-IT" sz="2000" dirty="0">
                <a:latin typeface="+mj-lt"/>
              </a:rPr>
              <a:t>: dovute a meccanismi strutturali della catena logistica, e.g., dimensione minima lotto acquistabile, garanzia copertura di un certo intervallo di tempo dei fabbisogni - </a:t>
            </a:r>
            <a:r>
              <a:rPr lang="it-IT" altLang="it-IT" sz="2000" i="1" dirty="0">
                <a:latin typeface="+mj-lt"/>
              </a:rPr>
              <a:t>scorte da lotto</a:t>
            </a:r>
            <a:r>
              <a:rPr lang="it-IT" altLang="it-IT" sz="2000" dirty="0">
                <a:latin typeface="+mj-lt"/>
              </a:rPr>
              <a:t>;</a:t>
            </a:r>
          </a:p>
          <a:p>
            <a:pPr lvl="1" algn="just" defTabSz="762000">
              <a:lnSpc>
                <a:spcPct val="150000"/>
              </a:lnSpc>
            </a:pPr>
            <a:r>
              <a:rPr lang="it-IT" altLang="it-IT" sz="2000" i="1" dirty="0">
                <a:latin typeface="+mj-lt"/>
              </a:rPr>
              <a:t>scorte di fine vita del prodotto</a:t>
            </a:r>
            <a:r>
              <a:rPr lang="it-IT" altLang="it-IT" sz="2000" dirty="0">
                <a:latin typeface="+mj-lt"/>
              </a:rPr>
              <a:t> (</a:t>
            </a:r>
            <a:r>
              <a:rPr lang="it-IT" altLang="it-IT" sz="2000" i="1" dirty="0" err="1">
                <a:latin typeface="+mj-lt"/>
              </a:rPr>
              <a:t>all</a:t>
            </a:r>
            <a:r>
              <a:rPr lang="it-IT" altLang="it-IT" sz="2000" i="1" dirty="0">
                <a:latin typeface="+mj-lt"/>
              </a:rPr>
              <a:t>-time stock</a:t>
            </a:r>
            <a:r>
              <a:rPr lang="it-IT" altLang="it-IT" sz="2000" dirty="0">
                <a:latin typeface="+mj-lt"/>
              </a:rPr>
              <a:t>): scorte create in vista della sospensione della produzione di un bene;</a:t>
            </a:r>
          </a:p>
          <a:p>
            <a:pPr lvl="1" algn="just" defTabSz="762000">
              <a:lnSpc>
                <a:spcPct val="150000"/>
              </a:lnSpc>
            </a:pPr>
            <a:r>
              <a:rPr lang="it-IT" altLang="it-IT" sz="2000" dirty="0">
                <a:latin typeface="+mj-lt"/>
              </a:rPr>
              <a:t>scorte da </a:t>
            </a:r>
            <a:r>
              <a:rPr lang="it-IT" altLang="it-IT" sz="2000" i="1" dirty="0">
                <a:latin typeface="+mj-lt"/>
              </a:rPr>
              <a:t>costi di controllo</a:t>
            </a:r>
            <a:r>
              <a:rPr lang="it-IT" altLang="it-IT" sz="2000" dirty="0">
                <a:latin typeface="+mj-lt"/>
              </a:rPr>
              <a:t>: dovute a costi di controllo del magazzino superiori a quelle delle scorte.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829" y="136053"/>
            <a:ext cx="2718562" cy="817847"/>
          </a:xfrm>
        </p:spPr>
        <p:txBody>
          <a:bodyPr/>
          <a:lstStyle/>
          <a:p>
            <a:r>
              <a:rPr lang="it-IT" dirty="0"/>
              <a:t>Esempio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9119533" y="6316591"/>
            <a:ext cx="2743200" cy="365125"/>
          </a:xfrm>
        </p:spPr>
        <p:txBody>
          <a:bodyPr/>
          <a:lstStyle/>
          <a:p>
            <a:pPr algn="r"/>
            <a:fld id="{8FAB8923-2126-4B8B-965B-603D5F4B0E04}" type="slidenum">
              <a:rPr lang="it-IT" altLang="it-IT" smtClean="0">
                <a:latin typeface="+mj-lt"/>
              </a:rPr>
              <a:pPr algn="r"/>
              <a:t>13</a:t>
            </a:fld>
            <a:endParaRPr lang="it-IT" altLang="it-IT">
              <a:latin typeface="+mj-lt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792" y="1772817"/>
            <a:ext cx="1534872" cy="88519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716" y="2455016"/>
            <a:ext cx="923311" cy="49567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9200" y="1781835"/>
            <a:ext cx="1534872" cy="8851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2187" y="3238179"/>
            <a:ext cx="1534872" cy="88519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160" y="3365707"/>
            <a:ext cx="1135400" cy="60953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9534" y="2896667"/>
            <a:ext cx="1195389" cy="64173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21664" y="1916832"/>
            <a:ext cx="1135400" cy="60953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4829" y="4910934"/>
            <a:ext cx="2153882" cy="111035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510131" y="1111866"/>
            <a:ext cx="254537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it-IT" dirty="0" err="1">
                <a:latin typeface="+mj-lt"/>
              </a:rPr>
              <a:t>raw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materials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warehouse</a:t>
            </a:r>
            <a:endParaRPr lang="it-IT" dirty="0">
              <a:latin typeface="+mj-lt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49282" y="2598276"/>
            <a:ext cx="254537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raw materials warehouse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343472" y="4012185"/>
            <a:ext cx="234763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non-serviceable goods </a:t>
            </a:r>
          </a:p>
          <a:p>
            <a:pPr algn="l"/>
            <a:r>
              <a:rPr lang="en-US" dirty="0">
                <a:latin typeface="+mj-lt"/>
              </a:rPr>
              <a:t>        warehouse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39393" y="2913212"/>
            <a:ext cx="56618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it-IT" dirty="0">
                <a:latin typeface="+mj-lt"/>
              </a:rPr>
              <a:t>WIP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062462" y="4996579"/>
            <a:ext cx="16722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  <a:cs typeface="Times New Roman" pitchFamily="18" charset="0"/>
              </a:rPr>
              <a:t>stocks in transit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239392" y="4340353"/>
            <a:ext cx="18002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r>
              <a:rPr lang="en-US" dirty="0">
                <a:latin typeface="+mj-lt"/>
              </a:rPr>
              <a:t>disposal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339292" y="5296000"/>
            <a:ext cx="18002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r>
              <a:rPr lang="en-US" dirty="0">
                <a:latin typeface="+mj-lt"/>
              </a:rPr>
              <a:t>demand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398510" y="2588605"/>
            <a:ext cx="117211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processing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877581" y="2621852"/>
            <a:ext cx="117211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processing</a:t>
            </a:r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6238" y="1243260"/>
            <a:ext cx="1195389" cy="641735"/>
          </a:xfrm>
          <a:prstGeom prst="rect">
            <a:avLst/>
          </a:prstGeom>
          <a:noFill/>
        </p:spPr>
      </p:pic>
      <p:sp>
        <p:nvSpPr>
          <p:cNvPr id="31" name="Rectangle 30"/>
          <p:cNvSpPr/>
          <p:nvPr/>
        </p:nvSpPr>
        <p:spPr>
          <a:xfrm>
            <a:off x="9458079" y="2155818"/>
            <a:ext cx="1595309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finished goods </a:t>
            </a:r>
          </a:p>
          <a:p>
            <a:r>
              <a:rPr lang="en-US" dirty="0">
                <a:latin typeface="+mj-lt"/>
              </a:rPr>
              <a:t>warehouse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288919" y="4106882"/>
            <a:ext cx="1444306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re-processing</a:t>
            </a:r>
          </a:p>
        </p:txBody>
      </p:sp>
      <p:cxnSp>
        <p:nvCxnSpPr>
          <p:cNvPr id="34" name="Straight Arrow Connector 33"/>
          <p:cNvCxnSpPr>
            <a:stCxn id="18" idx="2"/>
            <a:endCxn id="12" idx="0"/>
          </p:cNvCxnSpPr>
          <p:nvPr/>
        </p:nvCxnSpPr>
        <p:spPr bwMode="auto">
          <a:xfrm>
            <a:off x="2782820" y="1481198"/>
            <a:ext cx="6544" cy="4356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0" name="Straight Arrow Connector 39"/>
          <p:cNvCxnSpPr>
            <a:stCxn id="12" idx="3"/>
            <a:endCxn id="5" idx="1"/>
          </p:cNvCxnSpPr>
          <p:nvPr/>
        </p:nvCxnSpPr>
        <p:spPr bwMode="auto">
          <a:xfrm flipV="1">
            <a:off x="3357064" y="2215413"/>
            <a:ext cx="866728" cy="618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Arrow Connector 42"/>
          <p:cNvCxnSpPr>
            <a:stCxn id="5" idx="3"/>
          </p:cNvCxnSpPr>
          <p:nvPr/>
        </p:nvCxnSpPr>
        <p:spPr bwMode="auto">
          <a:xfrm flipV="1">
            <a:off x="5758665" y="1950820"/>
            <a:ext cx="400249" cy="26459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Straight Arrow Connector 45"/>
          <p:cNvCxnSpPr>
            <a:stCxn id="5" idx="3"/>
            <a:endCxn id="7" idx="1"/>
          </p:cNvCxnSpPr>
          <p:nvPr/>
        </p:nvCxnSpPr>
        <p:spPr bwMode="auto">
          <a:xfrm>
            <a:off x="5758665" y="2215412"/>
            <a:ext cx="357051" cy="4874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Straight Arrow Connector 48"/>
          <p:cNvCxnSpPr>
            <a:stCxn id="7" idx="3"/>
            <a:endCxn id="8" idx="1"/>
          </p:cNvCxnSpPr>
          <p:nvPr/>
        </p:nvCxnSpPr>
        <p:spPr bwMode="auto">
          <a:xfrm flipV="1">
            <a:off x="7039026" y="2224430"/>
            <a:ext cx="430174" cy="47842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2" name="Straight Arrow Connector 51"/>
          <p:cNvCxnSpPr>
            <a:endCxn id="8" idx="1"/>
          </p:cNvCxnSpPr>
          <p:nvPr/>
        </p:nvCxnSpPr>
        <p:spPr bwMode="auto">
          <a:xfrm>
            <a:off x="7082224" y="1839854"/>
            <a:ext cx="386976" cy="38457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Arrow Connector 73"/>
          <p:cNvCxnSpPr>
            <a:stCxn id="8" idx="3"/>
            <a:endCxn id="11" idx="0"/>
          </p:cNvCxnSpPr>
          <p:nvPr/>
        </p:nvCxnSpPr>
        <p:spPr bwMode="auto">
          <a:xfrm>
            <a:off x="9004072" y="2224430"/>
            <a:ext cx="713156" cy="67223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Arrow Connector 76"/>
          <p:cNvCxnSpPr>
            <a:stCxn id="11" idx="2"/>
            <a:endCxn id="17" idx="0"/>
          </p:cNvCxnSpPr>
          <p:nvPr/>
        </p:nvCxnSpPr>
        <p:spPr bwMode="auto">
          <a:xfrm flipH="1">
            <a:off x="9551770" y="3538402"/>
            <a:ext cx="165458" cy="137253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Straight Arrow Connector 80"/>
          <p:cNvCxnSpPr>
            <a:stCxn id="17" idx="1"/>
            <a:endCxn id="27" idx="3"/>
          </p:cNvCxnSpPr>
          <p:nvPr/>
        </p:nvCxnSpPr>
        <p:spPr bwMode="auto">
          <a:xfrm flipH="1">
            <a:off x="7139493" y="5466112"/>
            <a:ext cx="1335337" cy="1455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" name="Straight Arrow Connector 84"/>
          <p:cNvCxnSpPr>
            <a:stCxn id="10" idx="3"/>
            <a:endCxn id="9" idx="1"/>
          </p:cNvCxnSpPr>
          <p:nvPr/>
        </p:nvCxnSpPr>
        <p:spPr bwMode="auto">
          <a:xfrm>
            <a:off x="3486561" y="3670472"/>
            <a:ext cx="825627" cy="10302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" name="Elbow Connector 95"/>
          <p:cNvCxnSpPr>
            <a:stCxn id="27" idx="1"/>
            <a:endCxn id="10" idx="2"/>
          </p:cNvCxnSpPr>
          <p:nvPr/>
        </p:nvCxnSpPr>
        <p:spPr bwMode="auto">
          <a:xfrm rot="10800000">
            <a:off x="2918860" y="3975239"/>
            <a:ext cx="2420432" cy="1505429"/>
          </a:xfrm>
          <a:prstGeom prst="bent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0" name="Straight Arrow Connector 99"/>
          <p:cNvCxnSpPr>
            <a:stCxn id="9" idx="3"/>
            <a:endCxn id="26" idx="0"/>
          </p:cNvCxnSpPr>
          <p:nvPr/>
        </p:nvCxnSpPr>
        <p:spPr bwMode="auto">
          <a:xfrm>
            <a:off x="5847060" y="3680775"/>
            <a:ext cx="1292433" cy="65957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3" name="Straight Arrow Connector 102"/>
          <p:cNvCxnSpPr>
            <a:stCxn id="9" idx="3"/>
            <a:endCxn id="11" idx="1"/>
          </p:cNvCxnSpPr>
          <p:nvPr/>
        </p:nvCxnSpPr>
        <p:spPr bwMode="auto">
          <a:xfrm flipV="1">
            <a:off x="5847059" y="3217534"/>
            <a:ext cx="3272474" cy="46324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" name="Rectangle 21"/>
          <p:cNvSpPr/>
          <p:nvPr/>
        </p:nvSpPr>
        <p:spPr>
          <a:xfrm>
            <a:off x="4579131" y="948411"/>
            <a:ext cx="183659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dirty="0">
                <a:latin typeface="+mj-lt"/>
              </a:rPr>
              <a:t>semi-finished </a:t>
            </a:r>
          </a:p>
          <a:p>
            <a:r>
              <a:rPr lang="en-US" dirty="0">
                <a:latin typeface="+mj-lt"/>
              </a:rPr>
              <a:t>goods warehouse</a:t>
            </a:r>
          </a:p>
        </p:txBody>
      </p:sp>
    </p:spTree>
    <p:extLst>
      <p:ext uri="{BB962C8B-B14F-4D97-AF65-F5344CB8AC3E}">
        <p14:creationId xmlns:p14="http://schemas.microsoft.com/office/powerpoint/2010/main" val="1306561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99714" y="6367236"/>
            <a:ext cx="2743200" cy="365125"/>
          </a:xfrm>
        </p:spPr>
        <p:txBody>
          <a:bodyPr/>
          <a:lstStyle/>
          <a:p>
            <a:fld id="{7C35F3E7-C2E5-4FEB-9619-93875308757A}" type="slidenum">
              <a:rPr lang="it-IT" altLang="it-IT">
                <a:latin typeface="+mj-lt"/>
              </a:rPr>
              <a:pPr/>
              <a:t>14</a:t>
            </a:fld>
            <a:endParaRPr lang="it-IT" altLang="it-IT" dirty="0">
              <a:latin typeface="+mj-lt"/>
            </a:endParaRPr>
          </a:p>
        </p:txBody>
      </p:sp>
      <p:sp>
        <p:nvSpPr>
          <p:cNvPr id="177154" name="Rectangle 2"/>
          <p:cNvSpPr>
            <a:spLocks noChangeArrowheads="1"/>
          </p:cNvSpPr>
          <p:nvPr/>
        </p:nvSpPr>
        <p:spPr bwMode="auto">
          <a:xfrm>
            <a:off x="5902553" y="3393850"/>
            <a:ext cx="200025" cy="92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dirty="0">
              <a:latin typeface="+mj-lt"/>
            </a:endParaRP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title"/>
          </p:nvPr>
        </p:nvSpPr>
        <p:spPr>
          <a:xfrm>
            <a:off x="1817914" y="544286"/>
            <a:ext cx="8420100" cy="114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 dirty="0"/>
              <a:t>Costi delle scorte</a:t>
            </a:r>
          </a:p>
        </p:txBody>
      </p:sp>
      <p:sp>
        <p:nvSpPr>
          <p:cNvPr id="1771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046514" y="1915886"/>
            <a:ext cx="8121650" cy="41148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defTabSz="762000">
              <a:lnSpc>
                <a:spcPct val="150000"/>
              </a:lnSpc>
              <a:buNone/>
            </a:pPr>
            <a:r>
              <a:rPr lang="it-IT" altLang="it-IT" sz="2400" dirty="0">
                <a:latin typeface="+mj-lt"/>
              </a:rPr>
              <a:t>Perché non tenere delle scorte?          </a:t>
            </a:r>
          </a:p>
          <a:p>
            <a:pPr defTabSz="762000"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le scorte non producono valore aggiunto e costano</a:t>
            </a:r>
            <a:endParaRPr lang="it-IT" altLang="it-IT" sz="2400" dirty="0">
              <a:solidFill>
                <a:schemeClr val="accent2"/>
              </a:solidFill>
              <a:latin typeface="+mj-lt"/>
            </a:endParaRPr>
          </a:p>
          <a:p>
            <a:pPr defTabSz="762000"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le scorte comportano dei costi che vanno oltre specifico costo di acquisto della merce considerata</a:t>
            </a:r>
          </a:p>
          <a:p>
            <a:pPr defTabSz="762000">
              <a:buNone/>
            </a:pPr>
            <a:endParaRPr lang="it-IT" altLang="it-IT" sz="2400" dirty="0">
              <a:latin typeface="+mj-l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91F24-ED71-4A0D-BF48-8F42821E3D1A}" type="slidenum">
              <a:rPr lang="it-IT" altLang="it-IT">
                <a:latin typeface="+mj-lt"/>
              </a:rPr>
              <a:pPr/>
              <a:t>15</a:t>
            </a:fld>
            <a:endParaRPr lang="it-IT" altLang="it-IT">
              <a:latin typeface="+mj-lt"/>
            </a:endParaRPr>
          </a:p>
        </p:txBody>
      </p:sp>
      <p:sp>
        <p:nvSpPr>
          <p:cNvPr id="21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it-IT" dirty="0" err="1"/>
              <a:t>Classificazione</a:t>
            </a:r>
            <a:r>
              <a:rPr lang="en-GB" altLang="it-IT" dirty="0"/>
              <a:t> </a:t>
            </a:r>
            <a:r>
              <a:rPr lang="en-GB" altLang="it-IT" dirty="0" err="1"/>
              <a:t>dei</a:t>
            </a:r>
            <a:r>
              <a:rPr lang="en-GB" altLang="it-IT" dirty="0"/>
              <a:t> </a:t>
            </a:r>
            <a:r>
              <a:rPr lang="en-GB" altLang="it-IT" dirty="0" err="1"/>
              <a:t>costi</a:t>
            </a:r>
            <a:endParaRPr lang="en-GB" altLang="it-IT" dirty="0"/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981200"/>
            <a:ext cx="8839200" cy="4114800"/>
          </a:xfrm>
        </p:spPr>
        <p:txBody>
          <a:bodyPr/>
          <a:lstStyle/>
          <a:p>
            <a:pPr marL="381000" indent="-381000"/>
            <a:r>
              <a:rPr lang="en-GB" altLang="it-IT" sz="2400" b="1">
                <a:latin typeface="+mj-lt"/>
              </a:rPr>
              <a:t>costi fissi</a:t>
            </a:r>
            <a:r>
              <a:rPr lang="en-GB" altLang="it-IT" sz="2400">
                <a:latin typeface="+mj-lt"/>
              </a:rPr>
              <a:t>:	costi pressoché indipendenti dal volume delle attività;</a:t>
            </a:r>
          </a:p>
          <a:p>
            <a:pPr marL="381000" indent="-381000"/>
            <a:r>
              <a:rPr lang="en-GB" altLang="it-IT" sz="2400" b="1">
                <a:latin typeface="+mj-lt"/>
              </a:rPr>
              <a:t>costi variabili</a:t>
            </a:r>
            <a:r>
              <a:rPr lang="en-GB" altLang="it-IT" sz="2400">
                <a:latin typeface="+mj-lt"/>
              </a:rPr>
              <a:t>: costi funzione del volume delle attività, in prima			approssimazione proporzionali;</a:t>
            </a:r>
          </a:p>
          <a:p>
            <a:pPr marL="381000" indent="-381000"/>
            <a:endParaRPr lang="en-GB" altLang="it-IT" sz="2400">
              <a:latin typeface="+mj-lt"/>
            </a:endParaRPr>
          </a:p>
          <a:p>
            <a:pPr marL="381000" indent="-381000"/>
            <a:r>
              <a:rPr lang="en-GB" altLang="it-IT" sz="2400" b="1">
                <a:latin typeface="+mj-lt"/>
              </a:rPr>
              <a:t>costi diretti</a:t>
            </a:r>
            <a:r>
              <a:rPr lang="en-GB" altLang="it-IT" sz="2400">
                <a:latin typeface="+mj-lt"/>
              </a:rPr>
              <a:t>: costi direttamente associabili ad uno specifico 			prodotto</a:t>
            </a:r>
          </a:p>
          <a:p>
            <a:pPr marL="381000" indent="-381000"/>
            <a:r>
              <a:rPr lang="en-GB" altLang="it-IT" sz="2400" b="1">
                <a:latin typeface="+mj-lt"/>
              </a:rPr>
              <a:t>costi indiretti</a:t>
            </a:r>
            <a:r>
              <a:rPr lang="en-GB" altLang="it-IT" sz="2400">
                <a:latin typeface="+mj-lt"/>
              </a:rPr>
              <a:t>: costi non direttamente associabili ad un singolo 			prodotto</a:t>
            </a:r>
          </a:p>
          <a:p>
            <a:pPr marL="381000" indent="-381000">
              <a:buNone/>
            </a:pPr>
            <a:endParaRPr lang="en-GB" altLang="it-IT" sz="2400">
              <a:latin typeface="+mj-lt"/>
            </a:endParaRPr>
          </a:p>
          <a:p>
            <a:pPr marL="381000" indent="-381000">
              <a:buNone/>
            </a:pPr>
            <a:r>
              <a:rPr lang="en-GB" altLang="it-IT" sz="1800">
                <a:latin typeface="+mj-lt"/>
              </a:rPr>
              <a:t>Tali costi sono ortogonali, quelli indiretti sono spesso difficilmente valutabili.</a:t>
            </a:r>
            <a:endParaRPr lang="en-GB" altLang="it-IT" sz="2400">
              <a:latin typeface="+mj-lt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AC302-058D-48D5-B3C3-48BEAB0F7DDD}" type="slidenum">
              <a:rPr lang="it-IT" altLang="it-IT"/>
              <a:pPr/>
              <a:t>16</a:t>
            </a:fld>
            <a:endParaRPr lang="it-IT" altLang="it-IT"/>
          </a:p>
        </p:txBody>
      </p:sp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 dirty="0"/>
              <a:t>Modellamento dei costi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57400" y="1905000"/>
            <a:ext cx="8197850" cy="4191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defTabSz="762000">
              <a:buNone/>
            </a:pPr>
            <a:r>
              <a:rPr lang="it-IT" altLang="it-IT" sz="2400" dirty="0">
                <a:latin typeface="+mj-lt"/>
              </a:rPr>
              <a:t>I costi delle scorte vengono modellati i tre grandi famiglie</a:t>
            </a:r>
          </a:p>
          <a:p>
            <a:pPr defTabSz="762000">
              <a:buNone/>
            </a:pPr>
            <a:endParaRPr lang="it-IT" altLang="it-IT" sz="2400" dirty="0">
              <a:latin typeface="+mj-lt"/>
            </a:endParaRPr>
          </a:p>
          <a:p>
            <a:pPr defTabSz="762000">
              <a:lnSpc>
                <a:spcPct val="160000"/>
              </a:lnSpc>
            </a:pPr>
            <a:r>
              <a:rPr lang="it-IT" altLang="it-IT" sz="2400" b="1" dirty="0">
                <a:latin typeface="+mj-lt"/>
              </a:rPr>
              <a:t>costo di mantenimento</a:t>
            </a:r>
            <a:r>
              <a:rPr lang="it-IT" altLang="it-IT" sz="2400" dirty="0">
                <a:latin typeface="+mj-lt"/>
              </a:rPr>
              <a:t>;</a:t>
            </a:r>
          </a:p>
          <a:p>
            <a:pPr defTabSz="762000">
              <a:lnSpc>
                <a:spcPct val="160000"/>
              </a:lnSpc>
            </a:pPr>
            <a:r>
              <a:rPr lang="it-IT" altLang="it-IT" sz="2400" b="1" dirty="0">
                <a:latin typeface="+mj-lt"/>
              </a:rPr>
              <a:t>costo di rifornimento</a:t>
            </a:r>
            <a:r>
              <a:rPr lang="it-IT" altLang="it-IT" sz="2400" dirty="0">
                <a:latin typeface="+mj-lt"/>
              </a:rPr>
              <a:t>; </a:t>
            </a:r>
          </a:p>
          <a:p>
            <a:pPr defTabSz="762000">
              <a:lnSpc>
                <a:spcPct val="160000"/>
              </a:lnSpc>
            </a:pPr>
            <a:r>
              <a:rPr lang="it-IT" altLang="it-IT" sz="2400" b="1" dirty="0">
                <a:latin typeface="+mj-lt"/>
              </a:rPr>
              <a:t>costo di penuria</a:t>
            </a:r>
            <a:r>
              <a:rPr lang="it-IT" altLang="it-IT" sz="2400" dirty="0">
                <a:latin typeface="+mj-lt"/>
              </a:rPr>
              <a:t>.</a:t>
            </a:r>
          </a:p>
          <a:p>
            <a:pPr defTabSz="762000">
              <a:buNone/>
            </a:pPr>
            <a:endParaRPr lang="it-IT" altLang="it-IT" sz="2400" dirty="0">
              <a:latin typeface="+mj-l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DF0C6-7FBB-4587-A06E-AAFC274730C8}" type="slidenum">
              <a:rPr lang="it-IT" altLang="it-IT">
                <a:latin typeface="+mj-lt"/>
              </a:rPr>
              <a:pPr/>
              <a:t>17</a:t>
            </a:fld>
            <a:endParaRPr lang="it-IT" altLang="it-IT">
              <a:latin typeface="+mj-lt"/>
            </a:endParaRPr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58586" y="381000"/>
            <a:ext cx="9742714" cy="914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 dirty="0"/>
              <a:t>Costo di mantenimento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34143" y="1295400"/>
            <a:ext cx="9808027" cy="4953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 fontScale="77500" lnSpcReduction="20000"/>
          </a:bodyPr>
          <a:lstStyle/>
          <a:p>
            <a:pPr defTabSz="762000">
              <a:buNone/>
            </a:pPr>
            <a:r>
              <a:rPr lang="it-IT" altLang="it-IT" sz="2400" dirty="0">
                <a:latin typeface="+mj-lt"/>
              </a:rPr>
              <a:t>Costo di mantenimento:</a:t>
            </a:r>
          </a:p>
          <a:p>
            <a:pPr defTabSz="762000">
              <a:buNone/>
            </a:pPr>
            <a:r>
              <a:rPr lang="it-IT" altLang="it-IT" sz="2400" dirty="0">
                <a:latin typeface="+mj-lt"/>
              </a:rPr>
              <a:t>	modella tutti quei costi legati alla presenza di merci in magazzino</a:t>
            </a:r>
          </a:p>
          <a:p>
            <a:pPr lvl="1" defTabSz="762000">
              <a:lnSpc>
                <a:spcPct val="170000"/>
              </a:lnSpc>
            </a:pPr>
            <a:r>
              <a:rPr lang="en-GB" altLang="it-IT" sz="2600" dirty="0" err="1">
                <a:latin typeface="+mj-lt"/>
              </a:rPr>
              <a:t>oneri</a:t>
            </a:r>
            <a:r>
              <a:rPr lang="en-GB" altLang="it-IT" sz="2600" dirty="0">
                <a:latin typeface="+mj-lt"/>
              </a:rPr>
              <a:t> </a:t>
            </a:r>
            <a:r>
              <a:rPr lang="en-GB" altLang="it-IT" sz="2600" dirty="0" err="1">
                <a:latin typeface="+mj-lt"/>
              </a:rPr>
              <a:t>finanziari</a:t>
            </a:r>
            <a:r>
              <a:rPr lang="en-GB" altLang="it-IT" sz="2600" dirty="0">
                <a:latin typeface="+mj-lt"/>
              </a:rPr>
              <a:t> ;</a:t>
            </a:r>
          </a:p>
          <a:p>
            <a:pPr lvl="1" defTabSz="762000">
              <a:lnSpc>
                <a:spcPct val="170000"/>
              </a:lnSpc>
            </a:pPr>
            <a:r>
              <a:rPr lang="en-GB" altLang="it-IT" sz="2600" dirty="0" err="1">
                <a:latin typeface="+mj-lt"/>
              </a:rPr>
              <a:t>costi</a:t>
            </a:r>
            <a:r>
              <a:rPr lang="en-GB" altLang="it-IT" sz="2600" dirty="0">
                <a:latin typeface="+mj-lt"/>
              </a:rPr>
              <a:t> di </a:t>
            </a:r>
            <a:r>
              <a:rPr lang="en-GB" altLang="it-IT" sz="2600" dirty="0" err="1">
                <a:latin typeface="+mj-lt"/>
              </a:rPr>
              <a:t>opportunità</a:t>
            </a:r>
            <a:r>
              <a:rPr lang="en-GB" altLang="it-IT" sz="2600" dirty="0">
                <a:latin typeface="+mj-lt"/>
              </a:rPr>
              <a:t>;</a:t>
            </a:r>
          </a:p>
          <a:p>
            <a:pPr lvl="1" defTabSz="762000">
              <a:lnSpc>
                <a:spcPct val="170000"/>
              </a:lnSpc>
            </a:pPr>
            <a:r>
              <a:rPr lang="en-GB" altLang="it-IT" sz="2600" dirty="0" err="1">
                <a:latin typeface="+mj-lt"/>
              </a:rPr>
              <a:t>oneri</a:t>
            </a:r>
            <a:r>
              <a:rPr lang="en-GB" altLang="it-IT" sz="2600" dirty="0">
                <a:latin typeface="+mj-lt"/>
              </a:rPr>
              <a:t> da </a:t>
            </a:r>
            <a:r>
              <a:rPr lang="en-GB" altLang="it-IT" sz="2600" dirty="0" err="1">
                <a:latin typeface="+mj-lt"/>
              </a:rPr>
              <a:t>rischio</a:t>
            </a:r>
            <a:r>
              <a:rPr lang="en-GB" altLang="it-IT" sz="2600" dirty="0">
                <a:latin typeface="+mj-lt"/>
              </a:rPr>
              <a:t>;</a:t>
            </a:r>
          </a:p>
          <a:p>
            <a:pPr lvl="1" defTabSz="762000">
              <a:lnSpc>
                <a:spcPct val="170000"/>
              </a:lnSpc>
            </a:pPr>
            <a:r>
              <a:rPr lang="en-GB" altLang="it-IT" sz="2600" dirty="0" err="1">
                <a:latin typeface="+mj-lt"/>
              </a:rPr>
              <a:t>costi</a:t>
            </a:r>
            <a:r>
              <a:rPr lang="en-GB" altLang="it-IT" sz="2600" dirty="0">
                <a:latin typeface="+mj-lt"/>
              </a:rPr>
              <a:t> </a:t>
            </a:r>
            <a:r>
              <a:rPr lang="en-GB" altLang="it-IT" sz="2600" dirty="0" err="1">
                <a:latin typeface="+mj-lt"/>
              </a:rPr>
              <a:t>assicurativi</a:t>
            </a:r>
            <a:r>
              <a:rPr lang="en-GB" altLang="it-IT" sz="2600" dirty="0">
                <a:latin typeface="+mj-lt"/>
              </a:rPr>
              <a:t>;</a:t>
            </a:r>
          </a:p>
          <a:p>
            <a:pPr lvl="1" defTabSz="762000">
              <a:lnSpc>
                <a:spcPct val="170000"/>
              </a:lnSpc>
            </a:pPr>
            <a:r>
              <a:rPr lang="en-GB" altLang="it-IT" sz="2600" dirty="0" err="1">
                <a:latin typeface="+mj-lt"/>
              </a:rPr>
              <a:t>costi</a:t>
            </a:r>
            <a:r>
              <a:rPr lang="en-GB" altLang="it-IT" sz="2600" dirty="0">
                <a:latin typeface="+mj-lt"/>
              </a:rPr>
              <a:t> di </a:t>
            </a:r>
            <a:r>
              <a:rPr lang="en-GB" altLang="it-IT" sz="2600" dirty="0" err="1">
                <a:latin typeface="+mj-lt"/>
              </a:rPr>
              <a:t>immagazzinamento</a:t>
            </a:r>
            <a:r>
              <a:rPr lang="en-GB" altLang="it-IT" sz="2600" dirty="0">
                <a:latin typeface="+mj-lt"/>
              </a:rPr>
              <a:t>;</a:t>
            </a:r>
          </a:p>
          <a:p>
            <a:pPr lvl="1" defTabSz="762000">
              <a:lnSpc>
                <a:spcPct val="170000"/>
              </a:lnSpc>
            </a:pPr>
            <a:r>
              <a:rPr lang="en-GB" altLang="it-IT" sz="2600" dirty="0" err="1">
                <a:latin typeface="+mj-lt"/>
              </a:rPr>
              <a:t>costi</a:t>
            </a:r>
            <a:r>
              <a:rPr lang="en-GB" altLang="it-IT" sz="2600" dirty="0">
                <a:latin typeface="+mj-lt"/>
              </a:rPr>
              <a:t> </a:t>
            </a:r>
            <a:r>
              <a:rPr lang="en-GB" altLang="it-IT" sz="2600" dirty="0" err="1">
                <a:latin typeface="+mj-lt"/>
              </a:rPr>
              <a:t>gestionali</a:t>
            </a:r>
            <a:r>
              <a:rPr lang="en-GB" altLang="it-IT" sz="2600" dirty="0">
                <a:latin typeface="+mj-lt"/>
              </a:rPr>
              <a:t>. </a:t>
            </a:r>
          </a:p>
          <a:p>
            <a:pPr lvl="1" defTabSz="762000">
              <a:lnSpc>
                <a:spcPct val="80000"/>
              </a:lnSpc>
            </a:pPr>
            <a:endParaRPr lang="en-GB" altLang="it-IT" sz="2000" dirty="0">
              <a:latin typeface="+mj-lt"/>
            </a:endParaRPr>
          </a:p>
          <a:p>
            <a:pPr defTabSz="762000">
              <a:lnSpc>
                <a:spcPct val="130000"/>
              </a:lnSpc>
              <a:buNone/>
            </a:pPr>
            <a:r>
              <a:rPr lang="it-IT" altLang="it-IT" sz="2400" dirty="0">
                <a:latin typeface="+mj-lt"/>
              </a:rPr>
              <a:t>	In generale dipende dal livello delle scorte e dal loro tempo di permanenza in magazzino: costo variabile (in genere stimato intorno al 10-20% del valore della merce l’anno)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80040" y="6356350"/>
            <a:ext cx="2773760" cy="365125"/>
          </a:xfrm>
        </p:spPr>
        <p:txBody>
          <a:bodyPr/>
          <a:lstStyle/>
          <a:p>
            <a:fld id="{18A7DCB0-4564-494C-95A4-F97B58831BDC}" type="slidenum">
              <a:rPr lang="it-IT" altLang="it-IT">
                <a:latin typeface="+mj-lt"/>
              </a:rPr>
              <a:pPr/>
              <a:t>18</a:t>
            </a:fld>
            <a:endParaRPr lang="it-IT" altLang="it-IT">
              <a:latin typeface="+mj-lt"/>
            </a:endParaRPr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7250" y="539296"/>
            <a:ext cx="8513902" cy="990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 dirty="0"/>
              <a:t>Costo di rifornimento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1099" y="1687285"/>
            <a:ext cx="10042071" cy="4419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defTabSz="762000">
              <a:buNone/>
            </a:pPr>
            <a:r>
              <a:rPr lang="it-IT" altLang="it-IT" sz="2400" dirty="0">
                <a:latin typeface="+mj-lt"/>
              </a:rPr>
              <a:t>Costo di rifornimento (anche d’ordine):</a:t>
            </a:r>
          </a:p>
          <a:p>
            <a:pPr defTabSz="762000">
              <a:buNone/>
            </a:pPr>
            <a:r>
              <a:rPr lang="it-IT" altLang="it-IT" sz="2400" dirty="0">
                <a:latin typeface="+mj-lt"/>
              </a:rPr>
              <a:t>	modella tutti quei costi legati all’emissione e all’esecuzione di un ordine di rifornimento</a:t>
            </a:r>
          </a:p>
          <a:p>
            <a:pPr lvl="1" defTabSz="762000"/>
            <a:r>
              <a:rPr lang="it-IT" altLang="it-IT" sz="2000" dirty="0">
                <a:latin typeface="+mj-lt"/>
              </a:rPr>
              <a:t>costi personale;</a:t>
            </a:r>
          </a:p>
          <a:p>
            <a:pPr lvl="1" defTabSz="762000"/>
            <a:r>
              <a:rPr lang="it-IT" altLang="it-IT" sz="2000" dirty="0">
                <a:latin typeface="+mj-lt"/>
              </a:rPr>
              <a:t>costi accessori (stampati, ammortamento impianti usati);</a:t>
            </a:r>
          </a:p>
          <a:p>
            <a:pPr lvl="1" defTabSz="762000"/>
            <a:r>
              <a:rPr lang="it-IT" altLang="it-IT" sz="2000" dirty="0">
                <a:latin typeface="+mj-lt"/>
              </a:rPr>
              <a:t>costi trasporto;</a:t>
            </a:r>
          </a:p>
          <a:p>
            <a:pPr lvl="1" defTabSz="762000"/>
            <a:r>
              <a:rPr lang="it-IT" altLang="it-IT" sz="2000" dirty="0">
                <a:latin typeface="+mj-lt"/>
              </a:rPr>
              <a:t>costi acquisto*.</a:t>
            </a:r>
          </a:p>
          <a:p>
            <a:pPr defTabSz="762000">
              <a:buNone/>
            </a:pPr>
            <a:r>
              <a:rPr lang="it-IT" altLang="it-IT" sz="2400" dirty="0">
                <a:latin typeface="+mj-lt"/>
              </a:rPr>
              <a:t>	In generale è ritenuto avere una componente fissa e una variabile proporzionale alle dimensioni dell’ordine (se vengono considerati i costi di acquisto)</a:t>
            </a:r>
            <a:endParaRPr lang="it-IT" altLang="it-IT" sz="1800" dirty="0">
              <a:latin typeface="+mj-lt"/>
            </a:endParaRPr>
          </a:p>
          <a:p>
            <a:pPr defTabSz="762000">
              <a:buNone/>
            </a:pPr>
            <a:r>
              <a:rPr lang="it-IT" altLang="it-IT" sz="1800" dirty="0">
                <a:latin typeface="+mj-lt"/>
              </a:rPr>
              <a:t>*in letteratura e in pratica non c’è accordo completo, ma è comunque indifferente.</a:t>
            </a:r>
            <a:endParaRPr lang="it-IT" altLang="it-IT" sz="2400" dirty="0">
              <a:latin typeface="+mj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931F1D-805D-44B4-8F5D-36FA7E829B49}" type="slidenum">
              <a:rPr lang="it-IT" altLang="it-IT">
                <a:latin typeface="+mj-lt"/>
              </a:rPr>
              <a:pPr/>
              <a:t>19</a:t>
            </a:fld>
            <a:endParaRPr lang="it-IT" altLang="it-IT">
              <a:latin typeface="+mj-lt"/>
            </a:endParaRPr>
          </a:p>
        </p:txBody>
      </p:sp>
      <p:sp>
        <p:nvSpPr>
          <p:cNvPr id="182274" name="Rectangle 2"/>
          <p:cNvSpPr>
            <a:spLocks noGrp="1" noChangeArrowheads="1"/>
          </p:cNvSpPr>
          <p:nvPr>
            <p:ph type="title"/>
          </p:nvPr>
        </p:nvSpPr>
        <p:spPr>
          <a:xfrm>
            <a:off x="713014" y="350837"/>
            <a:ext cx="5910943" cy="132556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 dirty="0"/>
              <a:t>Costo di penuria</a:t>
            </a:r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676400"/>
            <a:ext cx="8775700" cy="43434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defTabSz="762000">
              <a:buNone/>
            </a:pPr>
            <a:r>
              <a:rPr lang="it-IT" altLang="it-IT" sz="2400">
                <a:latin typeface="+mj-lt"/>
              </a:rPr>
              <a:t>Costo di penuria:</a:t>
            </a:r>
            <a:endParaRPr lang="it-IT" altLang="it-IT" sz="2400">
              <a:solidFill>
                <a:schemeClr val="accent2"/>
              </a:solidFill>
              <a:latin typeface="+mj-lt"/>
            </a:endParaRPr>
          </a:p>
          <a:p>
            <a:pPr defTabSz="762000">
              <a:buNone/>
            </a:pPr>
            <a:r>
              <a:rPr lang="it-IT" altLang="it-IT" sz="2400">
                <a:latin typeface="+mj-lt"/>
              </a:rPr>
              <a:t>	quantifica</a:t>
            </a:r>
            <a:r>
              <a:rPr lang="it-IT" altLang="it-IT" sz="2400">
                <a:solidFill>
                  <a:schemeClr val="accent2"/>
                </a:solidFill>
                <a:latin typeface="+mj-lt"/>
              </a:rPr>
              <a:t> </a:t>
            </a:r>
            <a:r>
              <a:rPr lang="it-IT" altLang="it-IT" sz="2400">
                <a:latin typeface="+mj-lt"/>
              </a:rPr>
              <a:t>economicamente le motivazioni di mantenimento di scorte</a:t>
            </a:r>
            <a:endParaRPr lang="it-IT" altLang="it-IT" sz="2400">
              <a:solidFill>
                <a:schemeClr val="accent2"/>
              </a:solidFill>
              <a:latin typeface="+mj-lt"/>
            </a:endParaRPr>
          </a:p>
          <a:p>
            <a:pPr lvl="1" defTabSz="762000"/>
            <a:r>
              <a:rPr lang="it-IT" altLang="it-IT" sz="2000">
                <a:latin typeface="+mj-lt"/>
              </a:rPr>
              <a:t>rischio di </a:t>
            </a:r>
            <a:r>
              <a:rPr lang="it-IT" altLang="it-IT" sz="2000" i="1">
                <a:latin typeface="+mj-lt"/>
              </a:rPr>
              <a:t>rottura di scorta</a:t>
            </a:r>
            <a:r>
              <a:rPr lang="it-IT" altLang="it-IT" sz="2000">
                <a:latin typeface="+mj-lt"/>
              </a:rPr>
              <a:t>;</a:t>
            </a:r>
            <a:endParaRPr lang="it-IT" altLang="it-IT" sz="2000" i="1">
              <a:latin typeface="+mj-lt"/>
            </a:endParaRPr>
          </a:p>
          <a:p>
            <a:pPr lvl="1" defTabSz="762000"/>
            <a:r>
              <a:rPr lang="it-IT" altLang="it-IT" sz="2000">
                <a:latin typeface="+mj-lt"/>
              </a:rPr>
              <a:t>blocco della produzione, mancata vendita, disaffezione del cliente, ecc....</a:t>
            </a:r>
          </a:p>
          <a:p>
            <a:pPr lvl="1" defTabSz="762000">
              <a:buNone/>
            </a:pPr>
            <a:endParaRPr lang="it-IT" altLang="it-IT" sz="2000">
              <a:latin typeface="+mj-lt"/>
            </a:endParaRPr>
          </a:p>
          <a:p>
            <a:pPr defTabSz="762000">
              <a:buNone/>
            </a:pPr>
            <a:r>
              <a:rPr lang="it-IT" altLang="it-IT" sz="2400">
                <a:latin typeface="+mj-lt"/>
              </a:rPr>
              <a:t>	Il costo di penuria è ritenuto variabile proporzionale a:</a:t>
            </a:r>
          </a:p>
          <a:p>
            <a:pPr lvl="1" defTabSz="762000"/>
            <a:r>
              <a:rPr lang="it-IT" altLang="it-IT" sz="2000">
                <a:latin typeface="+mj-lt"/>
              </a:rPr>
              <a:t>quantità non soddisfatta se vi è </a:t>
            </a:r>
            <a:r>
              <a:rPr lang="it-IT" altLang="it-IT" sz="2000" i="1">
                <a:latin typeface="+mj-lt"/>
              </a:rPr>
              <a:t>mancata vendita </a:t>
            </a:r>
            <a:r>
              <a:rPr lang="it-IT" altLang="it-IT" sz="2000">
                <a:latin typeface="+mj-lt"/>
              </a:rPr>
              <a:t>(</a:t>
            </a:r>
            <a:r>
              <a:rPr lang="it-IT" altLang="it-IT" sz="2000" i="1">
                <a:latin typeface="+mj-lt"/>
              </a:rPr>
              <a:t>lost-sales</a:t>
            </a:r>
            <a:r>
              <a:rPr lang="it-IT" altLang="it-IT" sz="2000">
                <a:latin typeface="+mj-lt"/>
              </a:rPr>
              <a:t>);</a:t>
            </a:r>
          </a:p>
          <a:p>
            <a:pPr lvl="1" defTabSz="762000"/>
            <a:r>
              <a:rPr lang="it-IT" altLang="it-IT" sz="2000">
                <a:latin typeface="+mj-lt"/>
              </a:rPr>
              <a:t>quantità non soddisfatta e tempo di attesa se è possibile una consegna in ritardo (</a:t>
            </a:r>
            <a:r>
              <a:rPr lang="it-IT" altLang="it-IT" sz="2000" i="1">
                <a:latin typeface="+mj-lt"/>
              </a:rPr>
              <a:t>back-order</a:t>
            </a:r>
            <a:r>
              <a:rPr lang="it-IT" altLang="it-IT" sz="2000">
                <a:latin typeface="+mj-lt"/>
              </a:rPr>
              <a:t>).</a:t>
            </a:r>
          </a:p>
          <a:p>
            <a:pPr defTabSz="762000">
              <a:buNone/>
            </a:pPr>
            <a:endParaRPr lang="it-IT" altLang="it-IT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C9EC49-C126-41A2-AF05-E9047B956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latin typeface="+mn-lt"/>
              </a:rPr>
              <a:t>Indice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4BA6300-D7D3-43A5-9782-B53303FC2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it-IT" dirty="0"/>
              <a:t>Logistica</a:t>
            </a:r>
          </a:p>
          <a:p>
            <a:pPr>
              <a:lnSpc>
                <a:spcPct val="150000"/>
              </a:lnSpc>
            </a:pPr>
            <a:r>
              <a:rPr lang="it-IT" dirty="0"/>
              <a:t>Scorte</a:t>
            </a:r>
          </a:p>
          <a:p>
            <a:pPr>
              <a:lnSpc>
                <a:spcPct val="150000"/>
              </a:lnSpc>
            </a:pPr>
            <a:r>
              <a:rPr lang="it-IT" dirty="0" err="1"/>
              <a:t>Decision</a:t>
            </a:r>
            <a:r>
              <a:rPr lang="it-IT" dirty="0"/>
              <a:t> Making</a:t>
            </a:r>
          </a:p>
          <a:p>
            <a:pPr lvl="1">
              <a:lnSpc>
                <a:spcPct val="150000"/>
              </a:lnSpc>
            </a:pPr>
            <a:r>
              <a:rPr lang="it-IT" dirty="0"/>
              <a:t>Dimensionamento scorte singolo periodo</a:t>
            </a:r>
          </a:p>
          <a:p>
            <a:pPr lvl="1">
              <a:lnSpc>
                <a:spcPct val="150000"/>
              </a:lnSpc>
            </a:pPr>
            <a:r>
              <a:rPr lang="it-IT" dirty="0"/>
              <a:t>Limiti dei modelli matematici</a:t>
            </a:r>
          </a:p>
          <a:p>
            <a:pPr>
              <a:lnSpc>
                <a:spcPct val="150000"/>
              </a:lnSpc>
            </a:pPr>
            <a:r>
              <a:rPr lang="it-IT" dirty="0"/>
              <a:t>EOQ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63411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CA6E1-92C5-4E09-A301-B97273AF0260}" type="slidenum">
              <a:rPr lang="it-IT" altLang="it-IT">
                <a:latin typeface="+mj-lt"/>
              </a:rPr>
              <a:pPr/>
              <a:t>20</a:t>
            </a:fld>
            <a:endParaRPr lang="it-IT" altLang="it-IT">
              <a:latin typeface="+mj-lt"/>
            </a:endParaRPr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>
          <a:xfrm>
            <a:off x="601436" y="577850"/>
            <a:ext cx="8420100" cy="914400"/>
          </a:xfrm>
        </p:spPr>
        <p:txBody>
          <a:bodyPr/>
          <a:lstStyle/>
          <a:p>
            <a:r>
              <a:rPr lang="en-GB" altLang="it-IT" dirty="0" err="1"/>
              <a:t>Osservazione</a:t>
            </a:r>
            <a:endParaRPr lang="en-GB" altLang="it-IT" dirty="0"/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1752600"/>
            <a:ext cx="8420100" cy="4343400"/>
          </a:xfrm>
        </p:spPr>
        <p:txBody>
          <a:bodyPr/>
          <a:lstStyle/>
          <a:p>
            <a:r>
              <a:rPr lang="en-GB" altLang="it-IT" sz="2400" dirty="0" err="1">
                <a:latin typeface="+mj-lt"/>
              </a:rPr>
              <a:t>scorte</a:t>
            </a:r>
            <a:r>
              <a:rPr lang="en-GB" altLang="it-IT" sz="2400" dirty="0">
                <a:latin typeface="+mj-lt"/>
              </a:rPr>
              <a:t> </a:t>
            </a:r>
            <a:r>
              <a:rPr lang="en-GB" altLang="it-IT" sz="2400" dirty="0" err="1">
                <a:latin typeface="+mj-lt"/>
              </a:rPr>
              <a:t>eccessive</a:t>
            </a:r>
            <a:r>
              <a:rPr lang="en-GB" altLang="it-IT" sz="2400" dirty="0">
                <a:latin typeface="+mj-lt"/>
              </a:rPr>
              <a:t> </a:t>
            </a:r>
            <a:r>
              <a:rPr lang="en-GB" altLang="it-IT" sz="2400" dirty="0" err="1">
                <a:latin typeface="+mj-lt"/>
              </a:rPr>
              <a:t>inducono</a:t>
            </a:r>
            <a:endParaRPr lang="en-GB" altLang="it-IT" sz="2400" dirty="0">
              <a:latin typeface="+mj-lt"/>
            </a:endParaRPr>
          </a:p>
          <a:p>
            <a:pPr lvl="1"/>
            <a:r>
              <a:rPr lang="en-GB" altLang="it-IT" sz="2000" dirty="0" err="1">
                <a:latin typeface="+mj-lt"/>
              </a:rPr>
              <a:t>oneri</a:t>
            </a:r>
            <a:r>
              <a:rPr lang="en-GB" altLang="it-IT" sz="2000" dirty="0">
                <a:latin typeface="+mj-lt"/>
              </a:rPr>
              <a:t> </a:t>
            </a:r>
            <a:r>
              <a:rPr lang="en-GB" altLang="it-IT" sz="2000" dirty="0" err="1">
                <a:latin typeface="+mj-lt"/>
              </a:rPr>
              <a:t>economici</a:t>
            </a:r>
            <a:r>
              <a:rPr lang="en-GB" altLang="it-IT" sz="2000" dirty="0">
                <a:latin typeface="+mj-lt"/>
              </a:rPr>
              <a:t>,</a:t>
            </a:r>
          </a:p>
          <a:p>
            <a:pPr lvl="1"/>
            <a:r>
              <a:rPr lang="en-GB" altLang="it-IT" sz="2000" dirty="0" err="1">
                <a:latin typeface="+mj-lt"/>
              </a:rPr>
              <a:t>spreco</a:t>
            </a:r>
            <a:r>
              <a:rPr lang="en-GB" altLang="it-IT" sz="2000" dirty="0">
                <a:latin typeface="+mj-lt"/>
              </a:rPr>
              <a:t> </a:t>
            </a:r>
            <a:r>
              <a:rPr lang="en-GB" altLang="it-IT" sz="2000" dirty="0" err="1">
                <a:latin typeface="+mj-lt"/>
              </a:rPr>
              <a:t>risorse</a:t>
            </a:r>
            <a:r>
              <a:rPr lang="en-GB" altLang="it-IT" sz="2000" dirty="0">
                <a:latin typeface="+mj-lt"/>
              </a:rPr>
              <a:t>;</a:t>
            </a:r>
          </a:p>
          <a:p>
            <a:r>
              <a:rPr lang="en-GB" altLang="it-IT" sz="2400" dirty="0" err="1">
                <a:latin typeface="+mj-lt"/>
              </a:rPr>
              <a:t>scorte</a:t>
            </a:r>
            <a:r>
              <a:rPr lang="en-GB" altLang="it-IT" sz="2400" dirty="0">
                <a:latin typeface="+mj-lt"/>
              </a:rPr>
              <a:t> </a:t>
            </a:r>
            <a:r>
              <a:rPr lang="en-GB" altLang="it-IT" sz="2400" dirty="0" err="1">
                <a:latin typeface="+mj-lt"/>
              </a:rPr>
              <a:t>ridotte</a:t>
            </a:r>
            <a:r>
              <a:rPr lang="en-GB" altLang="it-IT" sz="2400" dirty="0">
                <a:latin typeface="+mj-lt"/>
              </a:rPr>
              <a:t> </a:t>
            </a:r>
            <a:r>
              <a:rPr lang="en-GB" altLang="it-IT" sz="2400" dirty="0" err="1">
                <a:latin typeface="+mj-lt"/>
              </a:rPr>
              <a:t>inducono</a:t>
            </a:r>
            <a:endParaRPr lang="en-GB" altLang="it-IT" sz="2400" dirty="0">
              <a:latin typeface="+mj-lt"/>
            </a:endParaRPr>
          </a:p>
          <a:p>
            <a:pPr lvl="1"/>
            <a:r>
              <a:rPr lang="en-GB" altLang="it-IT" sz="2000" dirty="0" err="1">
                <a:latin typeface="+mj-lt"/>
              </a:rPr>
              <a:t>disequilibrio</a:t>
            </a:r>
            <a:r>
              <a:rPr lang="en-GB" altLang="it-IT" sz="2000" dirty="0">
                <a:latin typeface="+mj-lt"/>
              </a:rPr>
              <a:t> </a:t>
            </a:r>
            <a:r>
              <a:rPr lang="en-GB" altLang="it-IT" sz="2000" dirty="0" err="1">
                <a:latin typeface="+mj-lt"/>
              </a:rPr>
              <a:t>nel</a:t>
            </a:r>
            <a:r>
              <a:rPr lang="en-GB" altLang="it-IT" sz="2000" dirty="0">
                <a:latin typeface="+mj-lt"/>
              </a:rPr>
              <a:t> </a:t>
            </a:r>
            <a:r>
              <a:rPr lang="en-GB" altLang="it-IT" sz="2000" dirty="0" err="1">
                <a:latin typeface="+mj-lt"/>
              </a:rPr>
              <a:t>ciclo</a:t>
            </a:r>
            <a:r>
              <a:rPr lang="en-GB" altLang="it-IT" sz="2000" dirty="0">
                <a:latin typeface="+mj-lt"/>
              </a:rPr>
              <a:t> </a:t>
            </a:r>
            <a:r>
              <a:rPr lang="en-GB" altLang="it-IT" sz="2000" dirty="0" err="1">
                <a:latin typeface="+mj-lt"/>
              </a:rPr>
              <a:t>produttivo</a:t>
            </a:r>
            <a:r>
              <a:rPr lang="en-GB" altLang="it-IT" sz="2000" dirty="0">
                <a:latin typeface="+mj-lt"/>
              </a:rPr>
              <a:t>,</a:t>
            </a:r>
          </a:p>
          <a:p>
            <a:pPr lvl="1"/>
            <a:r>
              <a:rPr lang="en-GB" altLang="it-IT" sz="2000" dirty="0" err="1">
                <a:latin typeface="+mj-lt"/>
              </a:rPr>
              <a:t>impossibilità</a:t>
            </a:r>
            <a:r>
              <a:rPr lang="en-GB" altLang="it-IT" sz="2000" dirty="0">
                <a:latin typeface="+mj-lt"/>
              </a:rPr>
              <a:t> di </a:t>
            </a:r>
            <a:r>
              <a:rPr lang="en-GB" altLang="it-IT" sz="2000" dirty="0" err="1">
                <a:latin typeface="+mj-lt"/>
              </a:rPr>
              <a:t>rispondere</a:t>
            </a:r>
            <a:r>
              <a:rPr lang="en-GB" altLang="it-IT" sz="2000" dirty="0">
                <a:latin typeface="+mj-lt"/>
              </a:rPr>
              <a:t> </a:t>
            </a:r>
            <a:r>
              <a:rPr lang="en-GB" altLang="it-IT" sz="2000" dirty="0" err="1">
                <a:latin typeface="+mj-lt"/>
              </a:rPr>
              <a:t>alla</a:t>
            </a:r>
            <a:r>
              <a:rPr lang="en-GB" altLang="it-IT" sz="2000" dirty="0">
                <a:latin typeface="+mj-lt"/>
              </a:rPr>
              <a:t> </a:t>
            </a:r>
            <a:r>
              <a:rPr lang="en-GB" altLang="it-IT" sz="2000" dirty="0" err="1">
                <a:latin typeface="+mj-lt"/>
              </a:rPr>
              <a:t>domanda</a:t>
            </a:r>
            <a:r>
              <a:rPr lang="en-GB" altLang="it-IT" sz="2000" dirty="0">
                <a:latin typeface="+mj-lt"/>
              </a:rPr>
              <a:t> del </a:t>
            </a:r>
            <a:r>
              <a:rPr lang="en-GB" altLang="it-IT" sz="2000" dirty="0" err="1">
                <a:latin typeface="+mj-lt"/>
              </a:rPr>
              <a:t>cliente</a:t>
            </a:r>
            <a:r>
              <a:rPr lang="en-GB" altLang="it-IT" sz="2000" dirty="0">
                <a:latin typeface="+mj-lt"/>
              </a:rPr>
              <a:t>.</a:t>
            </a:r>
          </a:p>
          <a:p>
            <a:pPr lvl="1"/>
            <a:endParaRPr lang="en-GB" altLang="it-IT" sz="2000" dirty="0">
              <a:latin typeface="+mj-lt"/>
            </a:endParaRPr>
          </a:p>
          <a:p>
            <a:pPr>
              <a:buFontTx/>
              <a:buNone/>
            </a:pPr>
            <a:r>
              <a:rPr lang="en-GB" altLang="it-IT" sz="2400" dirty="0">
                <a:latin typeface="+mj-lt"/>
              </a:rPr>
              <a:t>	La </a:t>
            </a:r>
            <a:r>
              <a:rPr lang="en-GB" altLang="it-IT" sz="2400" dirty="0" err="1">
                <a:latin typeface="+mj-lt"/>
              </a:rPr>
              <a:t>gestione</a:t>
            </a:r>
            <a:r>
              <a:rPr lang="en-GB" altLang="it-IT" sz="2400" dirty="0">
                <a:latin typeface="+mj-lt"/>
              </a:rPr>
              <a:t> </a:t>
            </a:r>
            <a:r>
              <a:rPr lang="en-GB" altLang="it-IT" sz="2400" dirty="0" err="1">
                <a:latin typeface="+mj-lt"/>
              </a:rPr>
              <a:t>ottimale</a:t>
            </a:r>
            <a:r>
              <a:rPr lang="en-GB" altLang="it-IT" sz="2400" dirty="0">
                <a:latin typeface="+mj-lt"/>
              </a:rPr>
              <a:t> del </a:t>
            </a:r>
            <a:r>
              <a:rPr lang="en-GB" altLang="it-IT" sz="2400" dirty="0" err="1">
                <a:latin typeface="+mj-lt"/>
              </a:rPr>
              <a:t>magazzino</a:t>
            </a:r>
            <a:r>
              <a:rPr lang="en-GB" altLang="it-IT" sz="2400" dirty="0">
                <a:latin typeface="+mj-lt"/>
              </a:rPr>
              <a:t> </a:t>
            </a:r>
            <a:r>
              <a:rPr lang="en-GB" altLang="it-IT" sz="2400" dirty="0" err="1">
                <a:latin typeface="+mj-lt"/>
              </a:rPr>
              <a:t>risponde</a:t>
            </a:r>
            <a:r>
              <a:rPr lang="en-GB" altLang="it-IT" sz="2400" dirty="0">
                <a:latin typeface="+mj-lt"/>
              </a:rPr>
              <a:t> ad </a:t>
            </a:r>
            <a:r>
              <a:rPr lang="en-GB" altLang="it-IT" sz="2400" dirty="0" err="1">
                <a:latin typeface="+mj-lt"/>
              </a:rPr>
              <a:t>esigenze</a:t>
            </a:r>
            <a:r>
              <a:rPr lang="en-GB" altLang="it-IT" sz="2400" dirty="0">
                <a:latin typeface="+mj-lt"/>
              </a:rPr>
              <a:t> </a:t>
            </a:r>
            <a:r>
              <a:rPr lang="en-GB" altLang="it-IT" sz="2400" dirty="0" err="1">
                <a:latin typeface="+mj-lt"/>
              </a:rPr>
              <a:t>strategico-tattiche</a:t>
            </a:r>
            <a:r>
              <a:rPr lang="en-GB" altLang="it-IT" sz="2400" dirty="0">
                <a:latin typeface="+mj-lt"/>
              </a:rPr>
              <a:t> </a:t>
            </a:r>
            <a:r>
              <a:rPr lang="en-GB" altLang="it-IT" sz="2400" dirty="0" err="1">
                <a:latin typeface="+mj-lt"/>
              </a:rPr>
              <a:t>fondamentali</a:t>
            </a:r>
            <a:r>
              <a:rPr lang="en-GB" altLang="it-IT" sz="2400" dirty="0">
                <a:latin typeface="+mj-lt"/>
              </a:rPr>
              <a:t> per una </a:t>
            </a:r>
            <a:r>
              <a:rPr lang="en-GB" altLang="it-IT" sz="2400" dirty="0" err="1">
                <a:latin typeface="+mj-lt"/>
              </a:rPr>
              <a:t>azienda</a:t>
            </a:r>
            <a:r>
              <a:rPr lang="en-GB" altLang="it-IT" sz="2400" dirty="0">
                <a:latin typeface="+mj-lt"/>
              </a:rPr>
              <a:t>.</a:t>
            </a:r>
            <a:endParaRPr lang="en-GB" altLang="it-IT" dirty="0">
              <a:latin typeface="+mj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12451" y="1685466"/>
            <a:ext cx="8686800" cy="40386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defTabSz="762000">
              <a:lnSpc>
                <a:spcPct val="140000"/>
              </a:lnSpc>
              <a:buNone/>
            </a:pPr>
            <a:r>
              <a:rPr lang="it-IT" altLang="it-IT" sz="2400" dirty="0">
                <a:latin typeface="+mj-lt"/>
              </a:rPr>
              <a:t>Nella catena logistica:	</a:t>
            </a:r>
          </a:p>
          <a:p>
            <a:pPr defTabSz="762000">
              <a:lnSpc>
                <a:spcPct val="120000"/>
              </a:lnSpc>
            </a:pPr>
            <a:r>
              <a:rPr lang="it-IT" altLang="it-IT" sz="2400" dirty="0">
                <a:latin typeface="+mj-lt"/>
              </a:rPr>
              <a:t>il </a:t>
            </a:r>
            <a:r>
              <a:rPr lang="it-IT" altLang="it-IT" sz="2400" b="1" dirty="0">
                <a:latin typeface="+mj-lt"/>
              </a:rPr>
              <a:t>costo di ordine </a:t>
            </a:r>
            <a:r>
              <a:rPr lang="it-IT" altLang="it-IT" sz="2400" dirty="0">
                <a:latin typeface="+mj-lt"/>
              </a:rPr>
              <a:t>è legato alle relazioni tra magazzino e fornitore; </a:t>
            </a:r>
          </a:p>
          <a:p>
            <a:pPr defTabSz="762000">
              <a:lnSpc>
                <a:spcPct val="140000"/>
              </a:lnSpc>
            </a:pPr>
            <a:r>
              <a:rPr lang="it-IT" altLang="it-IT" sz="2400" dirty="0">
                <a:latin typeface="+mj-lt"/>
              </a:rPr>
              <a:t>il </a:t>
            </a:r>
            <a:r>
              <a:rPr lang="it-IT" altLang="it-IT" sz="2400" b="1" dirty="0">
                <a:latin typeface="+mj-lt"/>
              </a:rPr>
              <a:t>costo di penuria </a:t>
            </a:r>
            <a:r>
              <a:rPr lang="it-IT" altLang="it-IT" sz="2400" dirty="0">
                <a:latin typeface="+mj-lt"/>
              </a:rPr>
              <a:t>è legato alle relazioni tra magazzino e cliente;</a:t>
            </a:r>
          </a:p>
          <a:p>
            <a:pPr defTabSz="762000">
              <a:lnSpc>
                <a:spcPct val="120000"/>
              </a:lnSpc>
            </a:pPr>
            <a:r>
              <a:rPr lang="it-IT" altLang="it-IT" sz="2400" dirty="0">
                <a:latin typeface="+mj-lt"/>
              </a:rPr>
              <a:t>ridurre le scorte riduce i costi di mantenimento, ma aumenta i costi di ordine e penuria, viceversa scorte più elevate aumentano i costi di mantenimento, ma riducono quelli di rifornimento e di penuria.</a:t>
            </a:r>
          </a:p>
          <a:p>
            <a:pPr defTabSz="762000">
              <a:buNone/>
            </a:pPr>
            <a:r>
              <a:rPr lang="it-IT" altLang="it-IT" sz="2400" dirty="0">
                <a:latin typeface="+mj-lt"/>
              </a:rPr>
              <a:t>   </a:t>
            </a:r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7C74AF-1F21-4CB1-B9BF-7CE8A0516187}" type="slidenum">
              <a:rPr lang="it-IT" altLang="it-IT">
                <a:latin typeface="+mj-lt"/>
              </a:rPr>
              <a:pPr/>
              <a:t>21</a:t>
            </a:fld>
            <a:endParaRPr lang="it-IT" altLang="it-IT">
              <a:latin typeface="+mj-lt"/>
            </a:endParaRPr>
          </a:p>
        </p:txBody>
      </p:sp>
      <p:sp>
        <p:nvSpPr>
          <p:cNvPr id="2181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/>
              <a:t>Interdipendenza dei costi</a:t>
            </a:r>
          </a:p>
        </p:txBody>
      </p:sp>
      <p:graphicFrame>
        <p:nvGraphicFramePr>
          <p:cNvPr id="5" name="Diagram 1">
            <a:extLst>
              <a:ext uri="{FF2B5EF4-FFF2-40B4-BE49-F238E27FC236}">
                <a16:creationId xmlns:a16="http://schemas.microsoft.com/office/drawing/2014/main" id="{C3D7A519-3BF5-47A5-83BF-7F87B18716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2058580"/>
              </p:ext>
            </p:extLst>
          </p:nvPr>
        </p:nvGraphicFramePr>
        <p:xfrm>
          <a:off x="1574911" y="4949060"/>
          <a:ext cx="8113340" cy="1625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Arrow Connector 4">
            <a:extLst>
              <a:ext uri="{FF2B5EF4-FFF2-40B4-BE49-F238E27FC236}">
                <a16:creationId xmlns:a16="http://schemas.microsoft.com/office/drawing/2014/main" id="{86878CE1-CF4F-451D-823E-649B3225A499}"/>
              </a:ext>
            </a:extLst>
          </p:cNvPr>
          <p:cNvCxnSpPr>
            <a:cxnSpLocks/>
          </p:cNvCxnSpPr>
          <p:nvPr/>
        </p:nvCxnSpPr>
        <p:spPr bwMode="auto">
          <a:xfrm>
            <a:off x="2966357" y="2723571"/>
            <a:ext cx="1748034" cy="2393516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Straight Arrow Connector 13">
            <a:extLst>
              <a:ext uri="{FF2B5EF4-FFF2-40B4-BE49-F238E27FC236}">
                <a16:creationId xmlns:a16="http://schemas.microsoft.com/office/drawing/2014/main" id="{840A4A3D-3962-4430-B174-86BA46076DCF}"/>
              </a:ext>
            </a:extLst>
          </p:cNvPr>
          <p:cNvCxnSpPr>
            <a:cxnSpLocks/>
            <a:endCxn id="10" idx="1"/>
          </p:cNvCxnSpPr>
          <p:nvPr/>
        </p:nvCxnSpPr>
        <p:spPr bwMode="auto">
          <a:xfrm>
            <a:off x="4207329" y="3276600"/>
            <a:ext cx="2290560" cy="189443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ot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Left Brace 17">
            <a:extLst>
              <a:ext uri="{FF2B5EF4-FFF2-40B4-BE49-F238E27FC236}">
                <a16:creationId xmlns:a16="http://schemas.microsoft.com/office/drawing/2014/main" id="{9249E467-5A99-4BB0-B79B-1012FDD61566}"/>
              </a:ext>
            </a:extLst>
          </p:cNvPr>
          <p:cNvSpPr/>
          <p:nvPr/>
        </p:nvSpPr>
        <p:spPr bwMode="auto">
          <a:xfrm rot="5400000">
            <a:off x="4601697" y="4887743"/>
            <a:ext cx="225388" cy="684076"/>
          </a:xfrm>
          <a:prstGeom prst="lef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2000" u="sng" dirty="0">
              <a:latin typeface="+mj-lt"/>
            </a:endParaRPr>
          </a:p>
        </p:txBody>
      </p:sp>
      <p:sp>
        <p:nvSpPr>
          <p:cNvPr id="10" name="Left Brace 21">
            <a:extLst>
              <a:ext uri="{FF2B5EF4-FFF2-40B4-BE49-F238E27FC236}">
                <a16:creationId xmlns:a16="http://schemas.microsoft.com/office/drawing/2014/main" id="{FB81FA6D-AD9E-4299-9337-BEA70BC763A9}"/>
              </a:ext>
            </a:extLst>
          </p:cNvPr>
          <p:cNvSpPr/>
          <p:nvPr/>
        </p:nvSpPr>
        <p:spPr bwMode="auto">
          <a:xfrm rot="5400000">
            <a:off x="6385195" y="4941693"/>
            <a:ext cx="225388" cy="684076"/>
          </a:xfrm>
          <a:prstGeom prst="leftBrace">
            <a:avLst/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it-IT" sz="2000" u="sng">
              <a:latin typeface="+mj-lt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4BAA5-B50C-40C2-8CBC-E60B450C2AF9}" type="slidenum">
              <a:rPr lang="it-IT" altLang="it-IT">
                <a:latin typeface="+mj-lt"/>
              </a:rPr>
              <a:pPr/>
              <a:t>22</a:t>
            </a:fld>
            <a:endParaRPr lang="it-IT" altLang="it-IT">
              <a:latin typeface="+mj-lt"/>
            </a:endParaRPr>
          </a:p>
        </p:txBody>
      </p:sp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 dirty="0"/>
              <a:t>Conseguenze</a:t>
            </a:r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algn="just" defTabSz="762000">
              <a:buNone/>
            </a:pPr>
            <a:r>
              <a:rPr lang="it-IT" altLang="it-IT" sz="2400">
                <a:latin typeface="+mj-lt"/>
              </a:rPr>
              <a:t>	Si può cercare di tenere le scorte al minimo, o non tenerne addirittura, per abbattere i costi di mantenimento?</a:t>
            </a:r>
          </a:p>
          <a:p>
            <a:pPr lvl="1" algn="ctr" defTabSz="762000">
              <a:buNone/>
            </a:pPr>
            <a:r>
              <a:rPr lang="it-IT" altLang="it-IT" i="1">
                <a:latin typeface="+mj-lt"/>
              </a:rPr>
              <a:t>obiettivo</a:t>
            </a:r>
            <a:r>
              <a:rPr lang="it-IT" altLang="it-IT">
                <a:latin typeface="+mj-lt"/>
              </a:rPr>
              <a:t> </a:t>
            </a:r>
            <a:r>
              <a:rPr lang="it-IT" altLang="it-IT" i="1">
                <a:latin typeface="+mj-lt"/>
              </a:rPr>
              <a:t>scorte zero </a:t>
            </a:r>
          </a:p>
          <a:p>
            <a:pPr lvl="1" defTabSz="762000">
              <a:buNone/>
            </a:pPr>
            <a:endParaRPr lang="it-IT" altLang="it-IT">
              <a:latin typeface="+mj-lt"/>
            </a:endParaRPr>
          </a:p>
          <a:p>
            <a:pPr algn="just" defTabSz="762000">
              <a:buNone/>
            </a:pPr>
            <a:r>
              <a:rPr lang="it-IT" altLang="it-IT" sz="2400">
                <a:latin typeface="+mj-lt"/>
              </a:rPr>
              <a:t>	Solo con un integrazione con clienti e fornitori in modo da ridurre aleatorietà e abbattere costi di ordine e di penuria, in modo da effettuare i rifornimenti solo quando il materiale dev’essere adoperato.</a:t>
            </a:r>
          </a:p>
          <a:p>
            <a:pPr lvl="1" algn="ctr" defTabSz="762000">
              <a:buNone/>
            </a:pPr>
            <a:r>
              <a:rPr lang="it-IT" altLang="it-IT" i="1">
                <a:latin typeface="+mj-lt"/>
              </a:rPr>
              <a:t>Just-In-Time (JIT)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59A1-83ED-4675-8D9B-BFF7EAEAAA88}" type="slidenum">
              <a:rPr lang="it-IT" altLang="it-IT">
                <a:latin typeface="+mj-lt"/>
              </a:rPr>
              <a:pPr/>
              <a:t>23</a:t>
            </a:fld>
            <a:endParaRPr lang="it-IT" altLang="it-IT">
              <a:latin typeface="+mj-lt"/>
            </a:endParaRPr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pPr defTabSz="762000"/>
            <a:r>
              <a:rPr lang="it-IT" altLang="it-IT"/>
              <a:t>Equilibrio dei costi	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 defTabSz="762000">
              <a:lnSpc>
                <a:spcPct val="140000"/>
              </a:lnSpc>
              <a:buNone/>
            </a:pPr>
            <a:r>
              <a:rPr lang="it-IT" altLang="it-IT" sz="2400">
                <a:latin typeface="+mj-lt"/>
              </a:rPr>
              <a:t>	Non sempre l’obiettivo scorte zero  è raggiungibile:</a:t>
            </a:r>
          </a:p>
          <a:p>
            <a:pPr defTabSz="762000">
              <a:lnSpc>
                <a:spcPct val="140000"/>
              </a:lnSpc>
              <a:buNone/>
            </a:pPr>
            <a:r>
              <a:rPr lang="it-IT" altLang="it-IT" sz="2400">
                <a:latin typeface="+mj-lt"/>
              </a:rPr>
              <a:t>	tenere delle scorte è spesso inevitabile, si deve fare nel modo meno oneroso, quindi ....</a:t>
            </a:r>
          </a:p>
          <a:p>
            <a:pPr defTabSz="762000">
              <a:lnSpc>
                <a:spcPct val="140000"/>
              </a:lnSpc>
            </a:pPr>
            <a:endParaRPr lang="it-IT" altLang="it-IT" sz="2400">
              <a:latin typeface="+mj-lt"/>
            </a:endParaRPr>
          </a:p>
          <a:p>
            <a:pPr defTabSz="762000">
              <a:lnSpc>
                <a:spcPct val="140000"/>
              </a:lnSpc>
              <a:buNone/>
            </a:pPr>
            <a:r>
              <a:rPr lang="it-IT" altLang="it-IT" sz="2400">
                <a:latin typeface="+mj-lt"/>
              </a:rPr>
              <a:t>	si tratta di trovare il punto di equilibrio più conveniente</a:t>
            </a:r>
          </a:p>
          <a:p>
            <a:pPr defTabSz="762000">
              <a:lnSpc>
                <a:spcPct val="140000"/>
              </a:lnSpc>
              <a:buNone/>
            </a:pPr>
            <a:endParaRPr lang="it-IT" altLang="it-IT" sz="2400">
              <a:latin typeface="+mj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F9AE185-9A66-44D5-A632-9C7CBEDE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Decision</a:t>
            </a:r>
            <a:r>
              <a:rPr lang="it-IT" dirty="0"/>
              <a:t> making</a:t>
            </a:r>
          </a:p>
        </p:txBody>
      </p:sp>
    </p:spTree>
    <p:extLst>
      <p:ext uri="{BB962C8B-B14F-4D97-AF65-F5344CB8AC3E}">
        <p14:creationId xmlns:p14="http://schemas.microsoft.com/office/powerpoint/2010/main" val="2409754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A5AA8-3737-4615-9387-DF0DE6410BE0}" type="slidenum">
              <a:rPr lang="it-IT">
                <a:latin typeface="+mj-lt"/>
              </a:rPr>
              <a:pPr/>
              <a:t>25</a:t>
            </a:fld>
            <a:endParaRPr lang="it-IT">
              <a:latin typeface="+mj-lt"/>
            </a:endParaRPr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>
          <a:xfrm>
            <a:off x="811903" y="232520"/>
            <a:ext cx="8420100" cy="804862"/>
          </a:xfrm>
        </p:spPr>
        <p:txBody>
          <a:bodyPr/>
          <a:lstStyle/>
          <a:p>
            <a:r>
              <a:rPr lang="it-IT" altLang="it-IT" dirty="0"/>
              <a:t>Come si prende una decisione?</a:t>
            </a:r>
            <a:endParaRPr lang="it-IT" dirty="0"/>
          </a:p>
        </p:txBody>
      </p:sp>
      <p:sp>
        <p:nvSpPr>
          <p:cNvPr id="257028" name="Line 4"/>
          <p:cNvSpPr>
            <a:spLocks noChangeShapeType="1"/>
          </p:cNvSpPr>
          <p:nvPr/>
        </p:nvSpPr>
        <p:spPr bwMode="auto">
          <a:xfrm flipV="1">
            <a:off x="1031132" y="2083158"/>
            <a:ext cx="2728130" cy="1202198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257029" name="Line 5"/>
          <p:cNvSpPr>
            <a:spLocks noChangeShapeType="1"/>
          </p:cNvSpPr>
          <p:nvPr/>
        </p:nvSpPr>
        <p:spPr bwMode="auto">
          <a:xfrm flipV="1">
            <a:off x="4150525" y="998883"/>
            <a:ext cx="3729272" cy="992279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257030" name="Line 6"/>
          <p:cNvSpPr>
            <a:spLocks noChangeShapeType="1"/>
          </p:cNvSpPr>
          <p:nvPr/>
        </p:nvSpPr>
        <p:spPr bwMode="auto">
          <a:xfrm>
            <a:off x="4163133" y="2145319"/>
            <a:ext cx="3830966" cy="7276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257031" name="Line 7"/>
          <p:cNvSpPr>
            <a:spLocks noChangeShapeType="1"/>
          </p:cNvSpPr>
          <p:nvPr/>
        </p:nvSpPr>
        <p:spPr bwMode="auto">
          <a:xfrm>
            <a:off x="1031132" y="3523835"/>
            <a:ext cx="2728130" cy="94652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257033" name="Rectangle 9"/>
          <p:cNvSpPr>
            <a:spLocks noChangeArrowheads="1"/>
          </p:cNvSpPr>
          <p:nvPr/>
        </p:nvSpPr>
        <p:spPr bwMode="auto">
          <a:xfrm>
            <a:off x="981232" y="1695989"/>
            <a:ext cx="2121900" cy="707886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gut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based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decision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making</a:t>
            </a:r>
            <a:endParaRPr lang="en-GB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257036" name="Rectangle 12"/>
          <p:cNvSpPr>
            <a:spLocks noChangeArrowheads="1"/>
          </p:cNvSpPr>
          <p:nvPr/>
        </p:nvSpPr>
        <p:spPr bwMode="auto">
          <a:xfrm>
            <a:off x="812816" y="4331132"/>
            <a:ext cx="2731140" cy="707886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data (and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logic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)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driven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decision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making</a:t>
            </a:r>
            <a:endParaRPr lang="en-GB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257039" name="Line 15"/>
          <p:cNvSpPr>
            <a:spLocks noChangeShapeType="1"/>
          </p:cNvSpPr>
          <p:nvPr/>
        </p:nvSpPr>
        <p:spPr bwMode="auto">
          <a:xfrm flipV="1">
            <a:off x="4136352" y="3853970"/>
            <a:ext cx="3743445" cy="61638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257040" name="Line 16"/>
          <p:cNvSpPr>
            <a:spLocks noChangeShapeType="1"/>
          </p:cNvSpPr>
          <p:nvPr/>
        </p:nvSpPr>
        <p:spPr bwMode="auto">
          <a:xfrm>
            <a:off x="4071510" y="4569500"/>
            <a:ext cx="3808287" cy="83252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37" name="Rectangle 12">
            <a:extLst>
              <a:ext uri="{FF2B5EF4-FFF2-40B4-BE49-F238E27FC236}">
                <a16:creationId xmlns:a16="http://schemas.microsoft.com/office/drawing/2014/main" id="{F3AD20DC-580E-4353-9BAE-1CA2F32DB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1258" y="3500027"/>
            <a:ext cx="2446439" cy="707886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big data - machine learning - ...</a:t>
            </a:r>
            <a:endParaRPr lang="en-GB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38" name="Rectangle 12">
            <a:extLst>
              <a:ext uri="{FF2B5EF4-FFF2-40B4-BE49-F238E27FC236}">
                <a16:creationId xmlns:a16="http://schemas.microsoft.com/office/drawing/2014/main" id="{6C644797-FD79-40C6-85A1-7FD03B9F2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1258" y="4985761"/>
            <a:ext cx="2549036" cy="707886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matemathical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modelling</a:t>
            </a:r>
            <a:endParaRPr lang="en-GB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39" name="Oval 21">
            <a:extLst>
              <a:ext uri="{FF2B5EF4-FFF2-40B4-BE49-F238E27FC236}">
                <a16:creationId xmlns:a16="http://schemas.microsoft.com/office/drawing/2014/main" id="{4A03FCC7-84BE-41A6-8696-732EC3F97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984" y="3169324"/>
            <a:ext cx="477838" cy="519351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 type="none" w="sm" len="sm"/>
            <a:tailEnd type="none" w="sm" len="med"/>
          </a:ln>
          <a:effectLst/>
        </p:spPr>
        <p:txBody>
          <a:bodyPr wrap="square" anchor="ctr">
            <a:spAutoFit/>
          </a:bodyPr>
          <a:lstStyle/>
          <a:p>
            <a:endParaRPr lang="it-IT" dirty="0">
              <a:latin typeface="+mj-lt"/>
            </a:endParaRPr>
          </a:p>
        </p:txBody>
      </p:sp>
      <p:sp>
        <p:nvSpPr>
          <p:cNvPr id="41" name="Oval 21">
            <a:extLst>
              <a:ext uri="{FF2B5EF4-FFF2-40B4-BE49-F238E27FC236}">
                <a16:creationId xmlns:a16="http://schemas.microsoft.com/office/drawing/2014/main" id="{A2C249AE-CA80-4179-8F62-5EDA15D393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807" y="4281403"/>
            <a:ext cx="477838" cy="519351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 type="none" w="sm" len="sm"/>
            <a:tailEnd type="none" w="sm" len="med"/>
          </a:ln>
          <a:effectLst/>
        </p:spPr>
        <p:txBody>
          <a:bodyPr wrap="square" anchor="ctr">
            <a:spAutoFit/>
          </a:bodyPr>
          <a:lstStyle/>
          <a:p>
            <a:endParaRPr lang="it-IT" dirty="0">
              <a:latin typeface="+mj-lt"/>
            </a:endParaRPr>
          </a:p>
        </p:txBody>
      </p:sp>
      <p:sp>
        <p:nvSpPr>
          <p:cNvPr id="44" name="Rectangle 12">
            <a:extLst>
              <a:ext uri="{FF2B5EF4-FFF2-40B4-BE49-F238E27FC236}">
                <a16:creationId xmlns:a16="http://schemas.microsoft.com/office/drawing/2014/main" id="{6C382ADA-1BD3-404C-95C1-D9A0A3509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1258" y="925525"/>
            <a:ext cx="2446439" cy="707886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tunnel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effect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,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illusion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of control</a:t>
            </a:r>
            <a:endParaRPr lang="en-GB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45" name="Rectangle 12">
            <a:extLst>
              <a:ext uri="{FF2B5EF4-FFF2-40B4-BE49-F238E27FC236}">
                <a16:creationId xmlns:a16="http://schemas.microsoft.com/office/drawing/2014/main" id="{6981EB9E-0F02-4C67-8587-87FE303F1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9403" y="1692950"/>
            <a:ext cx="3332678" cy="400110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too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optimistic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/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pessimistic</a:t>
            </a:r>
            <a:endParaRPr lang="en-GB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46" name="Line 5">
            <a:extLst>
              <a:ext uri="{FF2B5EF4-FFF2-40B4-BE49-F238E27FC236}">
                <a16:creationId xmlns:a16="http://schemas.microsoft.com/office/drawing/2014/main" id="{26C06B07-CA31-4DA2-B95B-B555ACB397D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91258" y="2111395"/>
            <a:ext cx="3790471" cy="401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47" name="Rectangle 12">
            <a:extLst>
              <a:ext uri="{FF2B5EF4-FFF2-40B4-BE49-F238E27FC236}">
                <a16:creationId xmlns:a16="http://schemas.microsoft.com/office/drawing/2014/main" id="{CF63EEFA-30DB-4798-9E04-7554B33E8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1258" y="2506545"/>
            <a:ext cx="2446439" cy="707886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creative,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heuristic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, life-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saving</a:t>
            </a:r>
            <a:endParaRPr lang="en-GB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48" name="Rectangle 12">
            <a:extLst>
              <a:ext uri="{FF2B5EF4-FFF2-40B4-BE49-F238E27FC236}">
                <a16:creationId xmlns:a16="http://schemas.microsoft.com/office/drawing/2014/main" id="{26CEB1A0-5F74-4875-864B-C24A63787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83668" y="1449648"/>
            <a:ext cx="3406914" cy="1169551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sometimes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good for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strategic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decisions</a:t>
            </a:r>
            <a:endParaRPr 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everyone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can make GBDM</a:t>
            </a:r>
            <a:endParaRPr lang="en-GB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49" name="Rectangle 12">
            <a:extLst>
              <a:ext uri="{FF2B5EF4-FFF2-40B4-BE49-F238E27FC236}">
                <a16:creationId xmlns:a16="http://schemas.microsoft.com/office/drawing/2014/main" id="{152079B2-ADC9-40E8-80ED-4ED3A62AA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7578" y="3856607"/>
            <a:ext cx="3209730" cy="1169551"/>
          </a:xfrm>
          <a:prstGeom prst="rect">
            <a:avLst/>
          </a:prstGeom>
          <a:noFill/>
          <a:ln w="28575">
            <a:noFill/>
            <a:miter lim="800000"/>
            <a:headEnd type="none" w="sm" len="sm"/>
            <a:tailEnd type="none" w="sm" len="med"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best DM,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most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of the times,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above</a:t>
            </a: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for operative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decisions</a:t>
            </a:r>
            <a:endParaRPr 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some skills are </a:t>
            </a:r>
            <a:r>
              <a:rPr lang="it-IT" sz="2000" dirty="0" err="1">
                <a:solidFill>
                  <a:srgbClr val="000000"/>
                </a:solidFill>
                <a:latin typeface="+mj-lt"/>
                <a:sym typeface="Symbol" pitchFamily="18" charset="2"/>
              </a:rPr>
              <a:t>needed</a:t>
            </a:r>
            <a:endParaRPr lang="en-GB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40" name="Oval 21">
            <a:extLst>
              <a:ext uri="{FF2B5EF4-FFF2-40B4-BE49-F238E27FC236}">
                <a16:creationId xmlns:a16="http://schemas.microsoft.com/office/drawing/2014/main" id="{77E7692C-EEFF-4103-A33D-2A3DC22C28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59262" y="1819483"/>
            <a:ext cx="477838" cy="519351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 type="none" w="sm" len="sm"/>
            <a:tailEnd type="none" w="sm" len="med"/>
          </a:ln>
          <a:effectLst/>
        </p:spPr>
        <p:txBody>
          <a:bodyPr wrap="square" anchor="ctr">
            <a:spAutoFit/>
          </a:bodyPr>
          <a:lstStyle/>
          <a:p>
            <a:endParaRPr lang="it-IT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26579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numero diapositiva 4">
            <a:extLst>
              <a:ext uri="{FF2B5EF4-FFF2-40B4-BE49-F238E27FC236}">
                <a16:creationId xmlns:a16="http://schemas.microsoft.com/office/drawing/2014/main" id="{A493C737-9D79-4527-A404-5FF1B1C5C8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73886" y="6258378"/>
            <a:ext cx="27432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6B5CFD5-FFAC-43A3-ACA5-97269699ACD0}" type="slidenum">
              <a:rPr lang="it-IT" altLang="it-IT" sz="1200">
                <a:latin typeface="+mj-lt"/>
              </a:rPr>
              <a:pPr algn="r"/>
              <a:t>26</a:t>
            </a:fld>
            <a:endParaRPr lang="it-IT" altLang="it-IT" sz="1200">
              <a:latin typeface="+mj-lt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E213CBC4-5D46-42BC-9E87-DB0577E8DD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Come si affronta un problema?</a:t>
            </a:r>
          </a:p>
        </p:txBody>
      </p:sp>
      <p:sp>
        <p:nvSpPr>
          <p:cNvPr id="27652" name="Text Box 3">
            <a:extLst>
              <a:ext uri="{FF2B5EF4-FFF2-40B4-BE49-F238E27FC236}">
                <a16:creationId xmlns:a16="http://schemas.microsoft.com/office/drawing/2014/main" id="{99284A21-8F6E-4E8A-BB4B-BB6D1C04A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1850" y="2089150"/>
            <a:ext cx="205928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>
                <a:latin typeface="+mj-lt"/>
              </a:rPr>
              <a:t>problema reale</a:t>
            </a:r>
            <a:endParaRPr lang="en-GB" altLang="it-IT">
              <a:latin typeface="+mj-lt"/>
            </a:endParaRPr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7C048166-A54C-4B42-AE77-8FB5D7D05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681413"/>
            <a:ext cx="291894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dirty="0">
                <a:latin typeface="+mj-lt"/>
              </a:rPr>
              <a:t>problema matematico</a:t>
            </a:r>
            <a:endParaRPr lang="en-GB" altLang="it-IT" dirty="0">
              <a:latin typeface="+mj-lt"/>
            </a:endParaRPr>
          </a:p>
        </p:txBody>
      </p:sp>
      <p:sp>
        <p:nvSpPr>
          <p:cNvPr id="27654" name="Text Box 5">
            <a:extLst>
              <a:ext uri="{FF2B5EF4-FFF2-40B4-BE49-F238E27FC236}">
                <a16:creationId xmlns:a16="http://schemas.microsoft.com/office/drawing/2014/main" id="{6B50E2E3-D129-455D-A5BD-37433C3739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7089" y="3694113"/>
            <a:ext cx="28832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>
                <a:latin typeface="+mj-lt"/>
              </a:rPr>
              <a:t>soluzione matematica</a:t>
            </a:r>
            <a:endParaRPr lang="en-GB" altLang="it-IT">
              <a:latin typeface="+mj-lt"/>
            </a:endParaRPr>
          </a:p>
        </p:txBody>
      </p:sp>
      <p:sp>
        <p:nvSpPr>
          <p:cNvPr id="27655" name="Text Box 6">
            <a:extLst>
              <a:ext uri="{FF2B5EF4-FFF2-40B4-BE49-F238E27FC236}">
                <a16:creationId xmlns:a16="http://schemas.microsoft.com/office/drawing/2014/main" id="{203149B3-343E-4D0F-8309-8A3D8F403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0138" y="2089150"/>
            <a:ext cx="2331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>
                <a:latin typeface="+mj-lt"/>
              </a:rPr>
              <a:t>implementazione</a:t>
            </a:r>
            <a:endParaRPr lang="en-GB" altLang="it-IT">
              <a:latin typeface="+mj-lt"/>
            </a:endParaRPr>
          </a:p>
        </p:txBody>
      </p:sp>
      <p:cxnSp>
        <p:nvCxnSpPr>
          <p:cNvPr id="27656" name="AutoShape 7">
            <a:extLst>
              <a:ext uri="{FF2B5EF4-FFF2-40B4-BE49-F238E27FC236}">
                <a16:creationId xmlns:a16="http://schemas.microsoft.com/office/drawing/2014/main" id="{B951DB62-ECAD-4B11-8D20-EC1CFDAC5E3A}"/>
              </a:ext>
            </a:extLst>
          </p:cNvPr>
          <p:cNvCxnSpPr>
            <a:cxnSpLocks noChangeShapeType="1"/>
            <a:stCxn id="27652" idx="2"/>
            <a:endCxn id="27653" idx="0"/>
          </p:cNvCxnSpPr>
          <p:nvPr/>
        </p:nvCxnSpPr>
        <p:spPr bwMode="auto">
          <a:xfrm>
            <a:off x="3131491" y="2550815"/>
            <a:ext cx="4380" cy="113059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7" name="AutoShape 8">
            <a:extLst>
              <a:ext uri="{FF2B5EF4-FFF2-40B4-BE49-F238E27FC236}">
                <a16:creationId xmlns:a16="http://schemas.microsoft.com/office/drawing/2014/main" id="{D84EB2AF-C37B-417F-B7DA-36472AB7040E}"/>
              </a:ext>
            </a:extLst>
          </p:cNvPr>
          <p:cNvCxnSpPr>
            <a:cxnSpLocks noChangeShapeType="1"/>
            <a:stCxn id="27653" idx="3"/>
            <a:endCxn id="27654" idx="1"/>
          </p:cNvCxnSpPr>
          <p:nvPr/>
        </p:nvCxnSpPr>
        <p:spPr bwMode="auto">
          <a:xfrm>
            <a:off x="4595341" y="3912246"/>
            <a:ext cx="2581748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8" name="AutoShape 9">
            <a:extLst>
              <a:ext uri="{FF2B5EF4-FFF2-40B4-BE49-F238E27FC236}">
                <a16:creationId xmlns:a16="http://schemas.microsoft.com/office/drawing/2014/main" id="{2BE048F4-42AF-43C4-834C-7A06D89DC86E}"/>
              </a:ext>
            </a:extLst>
          </p:cNvPr>
          <p:cNvCxnSpPr>
            <a:cxnSpLocks noChangeShapeType="1"/>
            <a:stCxn id="27654" idx="0"/>
            <a:endCxn id="27655" idx="2"/>
          </p:cNvCxnSpPr>
          <p:nvPr/>
        </p:nvCxnSpPr>
        <p:spPr bwMode="auto">
          <a:xfrm flipH="1" flipV="1">
            <a:off x="8615938" y="2550815"/>
            <a:ext cx="2796" cy="114329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9" name="Text Box 10">
            <a:extLst>
              <a:ext uri="{FF2B5EF4-FFF2-40B4-BE49-F238E27FC236}">
                <a16:creationId xmlns:a16="http://schemas.microsoft.com/office/drawing/2014/main" id="{CB72C44A-F182-4C17-83C6-F883EA5C45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1338" y="4670426"/>
            <a:ext cx="7129462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2000" dirty="0">
                <a:latin typeface="+mj-lt"/>
              </a:rPr>
              <a:t>Il processo di risoluzione matematica:</a:t>
            </a:r>
          </a:p>
          <a:p>
            <a:pPr>
              <a:buFontTx/>
              <a:buChar char="•"/>
            </a:pPr>
            <a:r>
              <a:rPr lang="it-IT" altLang="it-IT" sz="2000" dirty="0">
                <a:latin typeface="+mj-lt"/>
              </a:rPr>
              <a:t> utilizza strumenti formali “coerenti” e non ambigui, </a:t>
            </a:r>
          </a:p>
          <a:p>
            <a:pPr>
              <a:buFontTx/>
              <a:buChar char="•"/>
            </a:pPr>
            <a:r>
              <a:rPr lang="it-IT" altLang="it-IT" sz="2000" dirty="0">
                <a:latin typeface="+mj-lt"/>
              </a:rPr>
              <a:t> non richiede di intervenire sul sistema,</a:t>
            </a:r>
          </a:p>
          <a:p>
            <a:pPr>
              <a:buFontTx/>
              <a:buChar char="•"/>
            </a:pPr>
            <a:r>
              <a:rPr lang="it-IT" altLang="it-IT" sz="2000" dirty="0">
                <a:latin typeface="+mj-lt"/>
              </a:rPr>
              <a:t> permette di effettuare, anche in parallelo, l’analisi di più scenari</a:t>
            </a:r>
            <a:endParaRPr lang="en-GB" altLang="it-IT" sz="2000" dirty="0">
              <a:latin typeface="+mj-lt"/>
            </a:endParaRPr>
          </a:p>
        </p:txBody>
      </p:sp>
      <p:sp>
        <p:nvSpPr>
          <p:cNvPr id="12" name="Text Box 4">
            <a:extLst>
              <a:ext uri="{FF2B5EF4-FFF2-40B4-BE49-F238E27FC236}">
                <a16:creationId xmlns:a16="http://schemas.microsoft.com/office/drawing/2014/main" id="{8F381172-CB6B-4337-B26A-32FE4D9C6C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531" y="2825751"/>
            <a:ext cx="13708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800" i="1" dirty="0">
                <a:latin typeface="+mj-lt"/>
              </a:rPr>
              <a:t>modello e </a:t>
            </a:r>
          </a:p>
          <a:p>
            <a:r>
              <a:rPr lang="it-IT" altLang="it-IT" sz="1800" i="1" dirty="0">
                <a:latin typeface="+mj-lt"/>
              </a:rPr>
              <a:t>raccolta dati</a:t>
            </a:r>
            <a:endParaRPr lang="en-GB" altLang="it-IT" sz="1800" i="1" dirty="0">
              <a:latin typeface="+mj-lt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9EA1E585-0E69-4483-B19C-67F3CB6A2F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2980" y="3507551"/>
            <a:ext cx="121058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800" i="1" dirty="0">
                <a:latin typeface="+mj-lt"/>
              </a:rPr>
              <a:t>risoluzione</a:t>
            </a:r>
            <a:endParaRPr lang="en-GB" altLang="it-IT" sz="1800" i="1" dirty="0">
              <a:latin typeface="+mj-lt"/>
            </a:endParaRPr>
          </a:p>
        </p:txBody>
      </p:sp>
      <p:sp>
        <p:nvSpPr>
          <p:cNvPr id="14" name="Text Box 4">
            <a:extLst>
              <a:ext uri="{FF2B5EF4-FFF2-40B4-BE49-F238E27FC236}">
                <a16:creationId xmlns:a16="http://schemas.microsoft.com/office/drawing/2014/main" id="{D1B50977-5ACC-4283-BF6C-D4BB0A0622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0445" y="2979221"/>
            <a:ext cx="12490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sz="1800" i="1" dirty="0">
                <a:latin typeface="+mj-lt"/>
              </a:rPr>
              <a:t>validazione</a:t>
            </a:r>
            <a:endParaRPr lang="en-GB" altLang="it-IT" sz="18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98745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A64C-9A06-4E62-A268-C4B32F461722}" type="slidenum">
              <a:rPr lang="it-IT" altLang="it-IT">
                <a:latin typeface="+mj-lt"/>
              </a:rPr>
              <a:pPr/>
              <a:t>27</a:t>
            </a:fld>
            <a:endParaRPr lang="it-IT" altLang="it-IT">
              <a:latin typeface="+mj-lt"/>
            </a:endParaRPr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23208" y="555625"/>
            <a:ext cx="8420100" cy="685800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Regole pratiche</a:t>
            </a:r>
            <a:endParaRPr lang="en-GB" altLang="it-IT" dirty="0"/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1371600"/>
            <a:ext cx="8420100" cy="4724400"/>
          </a:xfrm>
        </p:spPr>
        <p:txBody>
          <a:bodyPr/>
          <a:lstStyle/>
          <a:p>
            <a:pPr marL="0" indent="0">
              <a:lnSpc>
                <a:spcPct val="110000"/>
              </a:lnSpc>
              <a:buNone/>
            </a:pPr>
            <a:r>
              <a:rPr lang="it-IT" altLang="it-IT" sz="2400" dirty="0">
                <a:latin typeface="+mj-lt"/>
              </a:rPr>
              <a:t>Nell’affrontare un problema di gestione di scorte si deve:</a:t>
            </a:r>
          </a:p>
          <a:p>
            <a:pPr marL="766763" lvl="1">
              <a:lnSpc>
                <a:spcPct val="110000"/>
              </a:lnSpc>
            </a:pPr>
            <a:r>
              <a:rPr lang="it-IT" altLang="it-IT" sz="2000" dirty="0">
                <a:latin typeface="+mj-lt"/>
              </a:rPr>
              <a:t>individuare gli attori decisionali coinvolti, anche a monte e a valle della </a:t>
            </a:r>
            <a:r>
              <a:rPr lang="it-IT" altLang="it-IT" sz="2000" dirty="0" err="1">
                <a:latin typeface="+mj-lt"/>
              </a:rPr>
              <a:t>della</a:t>
            </a:r>
            <a:r>
              <a:rPr lang="it-IT" altLang="it-IT" sz="2000" dirty="0">
                <a:latin typeface="+mj-lt"/>
              </a:rPr>
              <a:t> catena logistica (e.g., responsabile magazzino, rappresentanti fornitori, responsabile produzione);</a:t>
            </a:r>
          </a:p>
          <a:p>
            <a:pPr marL="766763" lvl="1">
              <a:lnSpc>
                <a:spcPct val="110000"/>
              </a:lnSpc>
            </a:pPr>
            <a:r>
              <a:rPr lang="it-IT" altLang="it-IT" sz="2000" dirty="0">
                <a:latin typeface="+mj-lt"/>
              </a:rPr>
              <a:t>determinare potere decisionale degli stessi;</a:t>
            </a:r>
          </a:p>
          <a:p>
            <a:pPr marL="766763" lvl="1">
              <a:lnSpc>
                <a:spcPct val="110000"/>
              </a:lnSpc>
            </a:pPr>
            <a:r>
              <a:rPr lang="it-IT" altLang="it-IT" sz="2000" dirty="0">
                <a:latin typeface="+mj-lt"/>
              </a:rPr>
              <a:t>determinare le componenti del costo;</a:t>
            </a:r>
          </a:p>
          <a:p>
            <a:pPr marL="766763" lvl="1">
              <a:lnSpc>
                <a:spcPct val="110000"/>
              </a:lnSpc>
            </a:pPr>
            <a:r>
              <a:rPr lang="it-IT" altLang="it-IT" sz="2000" dirty="0">
                <a:latin typeface="+mj-lt"/>
              </a:rPr>
              <a:t>determinare i vincoli;</a:t>
            </a:r>
          </a:p>
          <a:p>
            <a:pPr marL="766763" lvl="1">
              <a:lnSpc>
                <a:spcPct val="110000"/>
              </a:lnSpc>
            </a:pPr>
            <a:r>
              <a:rPr lang="it-IT" altLang="it-IT" sz="2000" dirty="0">
                <a:latin typeface="+mj-lt"/>
              </a:rPr>
              <a:t>determinare eventuali </a:t>
            </a:r>
            <a:r>
              <a:rPr lang="it-IT" altLang="it-IT" sz="2000" dirty="0" err="1">
                <a:latin typeface="+mj-lt"/>
              </a:rPr>
              <a:t>stocasticità</a:t>
            </a:r>
            <a:r>
              <a:rPr lang="it-IT" altLang="it-IT" sz="2000" dirty="0">
                <a:latin typeface="+mj-lt"/>
              </a:rPr>
              <a:t>.</a:t>
            </a:r>
          </a:p>
          <a:p>
            <a:pPr marL="766763" lvl="1">
              <a:lnSpc>
                <a:spcPct val="110000"/>
              </a:lnSpc>
              <a:buNone/>
            </a:pPr>
            <a:endParaRPr lang="it-IT" altLang="it-IT" sz="2000" dirty="0">
              <a:latin typeface="+mj-lt"/>
            </a:endParaRPr>
          </a:p>
          <a:p>
            <a:pPr marL="0" indent="0">
              <a:buNone/>
            </a:pPr>
            <a:r>
              <a:rPr lang="it-IT" altLang="it-IT" sz="2400" dirty="0">
                <a:latin typeface="+mj-lt"/>
              </a:rPr>
              <a:t>Per ognuno dei suddetti elementi si devono inoltre determinare le componenti realmente significative.</a:t>
            </a:r>
            <a:endParaRPr lang="it-IT" altLang="it-IT" sz="3600" dirty="0">
              <a:latin typeface="+mj-lt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F9AE185-9A66-44D5-A632-9C7CBEDE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Dimensionamento scorte singolo periodo</a:t>
            </a:r>
          </a:p>
        </p:txBody>
      </p:sp>
    </p:spTree>
    <p:extLst>
      <p:ext uri="{BB962C8B-B14F-4D97-AF65-F5344CB8AC3E}">
        <p14:creationId xmlns:p14="http://schemas.microsoft.com/office/powerpoint/2010/main" val="36841270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A6AC43-47FC-4A79-BE69-7A2CD2F4D74B}" type="slidenum">
              <a:rPr lang="it-IT" altLang="it-IT"/>
              <a:pPr/>
              <a:t>29</a:t>
            </a:fld>
            <a:endParaRPr lang="it-IT" altLang="it-IT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8843" y="370568"/>
            <a:ext cx="10515600" cy="132556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r>
              <a:rPr lang="it-IT" altLang="it-IT" dirty="0"/>
              <a:t>Problema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86593" y="2215243"/>
            <a:ext cx="9277350" cy="3886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>
              <a:buFontTx/>
              <a:buNone/>
            </a:pPr>
            <a:r>
              <a:rPr lang="it-IT" altLang="it-IT" dirty="0">
                <a:latin typeface="+mj-lt"/>
              </a:rPr>
              <a:t>	</a:t>
            </a:r>
            <a:r>
              <a:rPr lang="it-IT" altLang="it-IT" sz="2400" dirty="0">
                <a:latin typeface="+mj-lt"/>
              </a:rPr>
              <a:t>Dimensionamento scorte singolo periodo</a:t>
            </a:r>
            <a:endParaRPr lang="it-IT" altLang="it-IT" sz="2000" dirty="0">
              <a:latin typeface="+mj-lt"/>
            </a:endParaRPr>
          </a:p>
          <a:p>
            <a:pPr lvl="1">
              <a:buFontTx/>
              <a:buNone/>
            </a:pPr>
            <a:r>
              <a:rPr lang="it-IT" altLang="it-IT" dirty="0">
                <a:latin typeface="+mj-lt"/>
              </a:rPr>
              <a:t>	Quanta merce (dimensione del lotto) comprare per rispondere ad una domanda stocastica su un singolo periodo e massimizzare il guadagna.</a:t>
            </a:r>
            <a:endParaRPr lang="it-IT" altLang="it-IT" sz="240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F9AE185-9A66-44D5-A632-9C7CBEDE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Logistica</a:t>
            </a:r>
          </a:p>
        </p:txBody>
      </p:sp>
    </p:spTree>
    <p:extLst>
      <p:ext uri="{BB962C8B-B14F-4D97-AF65-F5344CB8AC3E}">
        <p14:creationId xmlns:p14="http://schemas.microsoft.com/office/powerpoint/2010/main" val="39351826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r>
              <a:rPr lang="it-IT" altLang="it-IT"/>
              <a:t>Modello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half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>
              <a:lnSpc>
                <a:spcPct val="160000"/>
              </a:lnSpc>
            </a:pPr>
            <a:r>
              <a:rPr lang="it-IT" altLang="it-IT" sz="2400" dirty="0">
                <a:latin typeface="+mj-lt"/>
              </a:rPr>
              <a:t>singolo decisore</a:t>
            </a:r>
          </a:p>
          <a:p>
            <a:pPr>
              <a:lnSpc>
                <a:spcPct val="160000"/>
              </a:lnSpc>
            </a:pPr>
            <a:r>
              <a:rPr lang="it-IT" altLang="it-IT" sz="2400" dirty="0">
                <a:latin typeface="+mj-lt"/>
              </a:rPr>
              <a:t>variabili decisionali:</a:t>
            </a:r>
          </a:p>
          <a:p>
            <a:pPr lvl="1">
              <a:lnSpc>
                <a:spcPct val="160000"/>
              </a:lnSpc>
            </a:pPr>
            <a:r>
              <a:rPr lang="it-IT" altLang="it-IT" sz="2000" dirty="0">
                <a:latin typeface="+mj-lt"/>
              </a:rPr>
              <a:t>quantità ordinata (dimensione del lotto);</a:t>
            </a:r>
          </a:p>
          <a:p>
            <a:pPr>
              <a:lnSpc>
                <a:spcPct val="160000"/>
              </a:lnSpc>
            </a:pPr>
            <a:r>
              <a:rPr lang="it-IT" altLang="it-IT" sz="2400" dirty="0">
                <a:latin typeface="+mj-lt"/>
              </a:rPr>
              <a:t>obiettivo:</a:t>
            </a:r>
          </a:p>
          <a:p>
            <a:pPr lvl="1">
              <a:lnSpc>
                <a:spcPct val="160000"/>
              </a:lnSpc>
            </a:pPr>
            <a:r>
              <a:rPr lang="it-IT" altLang="it-IT" sz="2000" dirty="0">
                <a:latin typeface="+mj-lt"/>
              </a:rPr>
              <a:t>massimizzare il guadagno;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EB2F5DD3-EC3A-46E6-B8D8-CEDA6C07B9B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it-IT" altLang="it-IT" sz="2400" dirty="0">
                <a:latin typeface="+mj-lt"/>
              </a:rPr>
              <a:t>dati: </a:t>
            </a:r>
          </a:p>
          <a:p>
            <a:pPr lvl="1">
              <a:lnSpc>
                <a:spcPct val="160000"/>
              </a:lnSpc>
            </a:pPr>
            <a:r>
              <a:rPr lang="it-IT" altLang="it-IT" sz="2000" dirty="0">
                <a:latin typeface="+mj-lt"/>
              </a:rPr>
              <a:t>costi, ricavi, domanda, scorte iniziali;</a:t>
            </a:r>
            <a:endParaRPr lang="it-IT" altLang="it-IT" dirty="0">
              <a:latin typeface="+mj-lt"/>
            </a:endParaRPr>
          </a:p>
          <a:p>
            <a:pPr>
              <a:lnSpc>
                <a:spcPct val="160000"/>
              </a:lnSpc>
            </a:pPr>
            <a:r>
              <a:rPr lang="it-IT" altLang="it-IT" sz="2400" dirty="0">
                <a:latin typeface="+mj-lt"/>
              </a:rPr>
              <a:t>disturbo: </a:t>
            </a:r>
          </a:p>
          <a:p>
            <a:pPr lvl="1">
              <a:lnSpc>
                <a:spcPct val="160000"/>
              </a:lnSpc>
            </a:pPr>
            <a:r>
              <a:rPr lang="it-IT" altLang="it-IT" sz="2000" dirty="0" err="1">
                <a:latin typeface="+mj-lt"/>
              </a:rPr>
              <a:t>stocasticità</a:t>
            </a:r>
            <a:r>
              <a:rPr lang="it-IT" altLang="it-IT" sz="2000" dirty="0">
                <a:latin typeface="+mj-lt"/>
              </a:rPr>
              <a:t> della domanda cumulata fine periodo.</a:t>
            </a:r>
            <a:endParaRPr lang="it-IT" dirty="0">
              <a:latin typeface="+mj-lt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80AB8-BE17-4086-B042-F139E0E4BC7A}" type="slidenum">
              <a:rPr lang="it-IT" altLang="it-IT">
                <a:latin typeface="+mj-lt"/>
              </a:rPr>
              <a:pPr/>
              <a:t>30</a:t>
            </a:fld>
            <a:endParaRPr lang="it-IT" altLang="it-IT" dirty="0">
              <a:latin typeface="+mj-lt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r>
              <a:rPr lang="it-IT" altLang="it-IT" dirty="0"/>
              <a:t>Modello: ipotesi sui dati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half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orizzonte: singolo periodo </a:t>
            </a:r>
            <a:r>
              <a:rPr lang="it-IT" altLang="it-IT" sz="2400" i="1" dirty="0">
                <a:latin typeface="+mj-lt"/>
              </a:rPr>
              <a:t>T</a:t>
            </a:r>
            <a:r>
              <a:rPr lang="it-IT" altLang="it-IT" sz="2400" dirty="0">
                <a:latin typeface="+mj-lt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domanda stocastica:</a:t>
            </a:r>
          </a:p>
          <a:p>
            <a:pPr lvl="1">
              <a:lnSpc>
                <a:spcPct val="150000"/>
              </a:lnSpc>
            </a:pPr>
            <a:r>
              <a:rPr lang="it-IT" altLang="it-IT" sz="2000" dirty="0">
                <a:latin typeface="+mj-lt"/>
              </a:rPr>
              <a:t>complessiva nel periodo: </a:t>
            </a:r>
            <a:r>
              <a:rPr lang="it-IT" altLang="it-IT" sz="2000" i="1" dirty="0">
                <a:latin typeface="+mj-lt"/>
              </a:rPr>
              <a:t>D;</a:t>
            </a:r>
          </a:p>
          <a:p>
            <a:pPr>
              <a:lnSpc>
                <a:spcPct val="150000"/>
              </a:lnSpc>
            </a:pPr>
            <a:r>
              <a:rPr lang="it-IT" altLang="it-IT" sz="2400" dirty="0" err="1">
                <a:latin typeface="+mj-lt"/>
              </a:rPr>
              <a:t>lead</a:t>
            </a:r>
            <a:r>
              <a:rPr lang="it-IT" altLang="it-IT" sz="2400" dirty="0">
                <a:latin typeface="+mj-lt"/>
              </a:rPr>
              <a:t> time nullo;</a:t>
            </a:r>
          </a:p>
          <a:p>
            <a:pPr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scorta iniziale: </a:t>
            </a:r>
            <a:r>
              <a:rPr lang="it-IT" altLang="it-IT" sz="2400" i="1" dirty="0">
                <a:latin typeface="+mj-lt"/>
              </a:rPr>
              <a:t>I;</a:t>
            </a:r>
            <a:endParaRPr lang="it-IT" altLang="it-IT" sz="2400" dirty="0">
              <a:latin typeface="+mj-lt"/>
            </a:endParaRPr>
          </a:p>
        </p:txBody>
      </p:sp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893533DD-AB56-44F3-9DC5-77ED3492593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costi:</a:t>
            </a:r>
          </a:p>
          <a:p>
            <a:pPr lvl="1">
              <a:lnSpc>
                <a:spcPct val="150000"/>
              </a:lnSpc>
            </a:pPr>
            <a:r>
              <a:rPr lang="it-IT" altLang="it-IT" sz="2000" dirty="0">
                <a:latin typeface="+mj-lt"/>
              </a:rPr>
              <a:t>costo fisso per ordine: </a:t>
            </a:r>
            <a:r>
              <a:rPr lang="it-IT" altLang="it-IT" sz="2000" i="1" dirty="0">
                <a:latin typeface="+mj-lt"/>
              </a:rPr>
              <a:t>K</a:t>
            </a:r>
            <a:r>
              <a:rPr lang="it-IT" altLang="it-IT" sz="2000" dirty="0">
                <a:latin typeface="+mj-lt"/>
              </a:rPr>
              <a:t>,</a:t>
            </a:r>
          </a:p>
          <a:p>
            <a:pPr lvl="1">
              <a:lnSpc>
                <a:spcPct val="150000"/>
              </a:lnSpc>
            </a:pPr>
            <a:r>
              <a:rPr lang="it-IT" altLang="it-IT" sz="2000" dirty="0">
                <a:latin typeface="+mj-lt"/>
              </a:rPr>
              <a:t>costo variabile per ordine: </a:t>
            </a:r>
            <a:r>
              <a:rPr lang="it-IT" altLang="it-IT" sz="2000" i="1" dirty="0">
                <a:latin typeface="+mj-lt"/>
              </a:rPr>
              <a:t>c,</a:t>
            </a:r>
            <a:endParaRPr lang="it-IT" altLang="it-IT" sz="2000" dirty="0">
              <a:latin typeface="+mj-lt"/>
            </a:endParaRPr>
          </a:p>
          <a:p>
            <a:pPr lvl="1">
              <a:lnSpc>
                <a:spcPct val="150000"/>
              </a:lnSpc>
            </a:pPr>
            <a:r>
              <a:rPr lang="it-IT" altLang="it-IT" sz="2000" dirty="0">
                <a:latin typeface="+mj-lt"/>
              </a:rPr>
              <a:t>costo penuria: </a:t>
            </a:r>
            <a:r>
              <a:rPr lang="it-IT" altLang="it-IT" sz="2000" i="1" dirty="0">
                <a:latin typeface="+mj-lt"/>
              </a:rPr>
              <a:t>p,</a:t>
            </a:r>
            <a:endParaRPr lang="it-IT" altLang="it-IT" sz="2000" dirty="0">
              <a:latin typeface="+mj-lt"/>
            </a:endParaRPr>
          </a:p>
          <a:p>
            <a:pPr lvl="1">
              <a:lnSpc>
                <a:spcPct val="150000"/>
              </a:lnSpc>
            </a:pPr>
            <a:r>
              <a:rPr lang="it-IT" altLang="it-IT" sz="2000" dirty="0">
                <a:latin typeface="+mj-lt"/>
              </a:rPr>
              <a:t>costo mantenimento: </a:t>
            </a:r>
            <a:r>
              <a:rPr lang="it-IT" altLang="it-IT" sz="2000" i="1" dirty="0">
                <a:latin typeface="+mj-lt"/>
              </a:rPr>
              <a:t>h;</a:t>
            </a:r>
          </a:p>
          <a:p>
            <a:pPr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ricavo unitario </a:t>
            </a:r>
            <a:r>
              <a:rPr lang="it-IT" altLang="it-IT" sz="2400" i="1" dirty="0">
                <a:latin typeface="+mj-lt"/>
              </a:rPr>
              <a:t>B</a:t>
            </a:r>
            <a:r>
              <a:rPr lang="it-IT" altLang="it-IT" sz="2400" dirty="0">
                <a:latin typeface="+mj-lt"/>
              </a:rPr>
              <a:t>.</a:t>
            </a:r>
          </a:p>
          <a:p>
            <a:endParaRPr lang="it-IT" dirty="0">
              <a:latin typeface="+mj-lt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65226-AFAE-47C3-BBB2-2D068E78B248}" type="slidenum">
              <a:rPr lang="it-IT" altLang="it-IT">
                <a:latin typeface="+mj-lt"/>
              </a:rPr>
              <a:pPr/>
              <a:t>31</a:t>
            </a:fld>
            <a:endParaRPr lang="it-IT" altLang="it-IT">
              <a:latin typeface="+mj-l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8D1B4-4C12-4EE7-A31B-A2BED18E33BB}" type="slidenum">
              <a:rPr lang="it-IT" altLang="it-IT">
                <a:latin typeface="+mj-lt"/>
              </a:rPr>
              <a:pPr/>
              <a:t>32</a:t>
            </a:fld>
            <a:endParaRPr lang="it-IT" altLang="it-IT">
              <a:latin typeface="+mj-lt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 anchor="ctr">
            <a:normAutofit/>
          </a:bodyPr>
          <a:lstStyle/>
          <a:p>
            <a:r>
              <a:rPr lang="it-IT" altLang="it-IT" dirty="0"/>
              <a:t>Modello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56791" y="1338942"/>
            <a:ext cx="9897009" cy="5153933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rtlCol="0">
            <a:normAutofit/>
          </a:bodyPr>
          <a:lstStyle/>
          <a:p>
            <a:pPr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obiettivo:</a:t>
            </a:r>
          </a:p>
          <a:p>
            <a:pPr lvl="1">
              <a:lnSpc>
                <a:spcPct val="120000"/>
              </a:lnSpc>
              <a:buFontTx/>
              <a:buNone/>
            </a:pPr>
            <a:r>
              <a:rPr lang="it-IT" altLang="it-IT" sz="2000" dirty="0">
                <a:latin typeface="+mj-lt"/>
              </a:rPr>
              <a:t>poiché il guadagno nel periodo risulta essere in funzione della domanda stocastica </a:t>
            </a:r>
            <a:r>
              <a:rPr lang="it-IT" altLang="it-IT" sz="2000" i="1" dirty="0">
                <a:latin typeface="+mj-lt"/>
              </a:rPr>
              <a:t>D</a:t>
            </a:r>
          </a:p>
          <a:p>
            <a:pPr lvl="1">
              <a:lnSpc>
                <a:spcPct val="120000"/>
              </a:lnSpc>
              <a:buFontTx/>
              <a:buNone/>
            </a:pPr>
            <a:endParaRPr lang="it-IT" altLang="it-IT" sz="2000" dirty="0">
              <a:latin typeface="+mj-lt"/>
            </a:endParaRPr>
          </a:p>
          <a:p>
            <a:pPr lvl="1">
              <a:lnSpc>
                <a:spcPct val="120000"/>
              </a:lnSpc>
              <a:buFontTx/>
              <a:buNone/>
            </a:pPr>
            <a:r>
              <a:rPr lang="it-IT" altLang="it-IT" dirty="0">
                <a:latin typeface="+mj-lt"/>
              </a:rPr>
              <a:t>	</a:t>
            </a:r>
          </a:p>
          <a:p>
            <a:pPr lvl="1">
              <a:lnSpc>
                <a:spcPct val="120000"/>
              </a:lnSpc>
              <a:buFontTx/>
              <a:buNone/>
            </a:pPr>
            <a:endParaRPr lang="it-IT" altLang="it-IT" sz="2000" dirty="0">
              <a:latin typeface="+mj-lt"/>
            </a:endParaRPr>
          </a:p>
          <a:p>
            <a:pPr lvl="1">
              <a:lnSpc>
                <a:spcPct val="120000"/>
              </a:lnSpc>
              <a:buFontTx/>
              <a:buNone/>
            </a:pPr>
            <a:endParaRPr lang="it-IT" altLang="it-IT" sz="2000" dirty="0">
              <a:latin typeface="+mj-lt"/>
            </a:endParaRPr>
          </a:p>
          <a:p>
            <a:pPr lvl="1">
              <a:lnSpc>
                <a:spcPct val="120000"/>
              </a:lnSpc>
              <a:buFontTx/>
              <a:buNone/>
            </a:pPr>
            <a:r>
              <a:rPr lang="it-IT" altLang="it-IT" sz="2000" dirty="0">
                <a:latin typeface="+mj-lt"/>
              </a:rPr>
              <a:t>l’obiettivo da minimizzare è il valore atteso del guadagno</a:t>
            </a:r>
          </a:p>
          <a:p>
            <a:pPr lvl="1">
              <a:lnSpc>
                <a:spcPct val="120000"/>
              </a:lnSpc>
              <a:buFontTx/>
              <a:buNone/>
            </a:pPr>
            <a:endParaRPr lang="it-IT" altLang="it-IT" sz="2000" dirty="0">
              <a:latin typeface="+mj-lt"/>
            </a:endParaRPr>
          </a:p>
          <a:p>
            <a:pPr lvl="1">
              <a:lnSpc>
                <a:spcPct val="120000"/>
              </a:lnSpc>
              <a:buFontTx/>
              <a:buNone/>
            </a:pPr>
            <a:endParaRPr lang="it-IT" altLang="it-IT" sz="2000" dirty="0">
              <a:latin typeface="+mj-lt"/>
            </a:endParaRPr>
          </a:p>
          <a:p>
            <a:pPr lvl="1">
              <a:lnSpc>
                <a:spcPct val="120000"/>
              </a:lnSpc>
              <a:buFontTx/>
              <a:buNone/>
            </a:pPr>
            <a:r>
              <a:rPr lang="it-IT" altLang="it-IT" sz="2000" dirty="0">
                <a:latin typeface="+mj-lt"/>
              </a:rPr>
              <a:t>soluzione con supporto di </a:t>
            </a:r>
            <a:r>
              <a:rPr lang="it-IT" altLang="it-IT" sz="2000" dirty="0" err="1">
                <a:latin typeface="+mj-lt"/>
              </a:rPr>
              <a:t>sw</a:t>
            </a:r>
            <a:r>
              <a:rPr lang="it-IT" altLang="it-IT" sz="2000" dirty="0">
                <a:latin typeface="+mj-lt"/>
              </a:rPr>
              <a:t>.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6C6AB331-B03E-49E1-AC5C-1E3058AE1077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701" y="2705728"/>
            <a:ext cx="8731529" cy="1386053"/>
          </a:xfrm>
          <a:prstGeom prst="rect">
            <a:avLst/>
          </a:prstGeom>
        </p:spPr>
      </p:pic>
      <p:pic>
        <p:nvPicPr>
          <p:cNvPr id="23" name="Immagine 22">
            <a:extLst>
              <a:ext uri="{FF2B5EF4-FFF2-40B4-BE49-F238E27FC236}">
                <a16:creationId xmlns:a16="http://schemas.microsoft.com/office/drawing/2014/main" id="{0C0ECCD1-CB5B-4B65-9513-E259016AFADE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6701" y="4613234"/>
            <a:ext cx="4733461" cy="714923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F9AE185-9A66-44D5-A632-9C7CBEDE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Limiti dei modelli matematici</a:t>
            </a:r>
          </a:p>
        </p:txBody>
      </p:sp>
    </p:spTree>
    <p:extLst>
      <p:ext uri="{BB962C8B-B14F-4D97-AF65-F5344CB8AC3E}">
        <p14:creationId xmlns:p14="http://schemas.microsoft.com/office/powerpoint/2010/main" val="1008207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784772" y="6191249"/>
            <a:ext cx="2743200" cy="365125"/>
          </a:xfrm>
        </p:spPr>
        <p:txBody>
          <a:bodyPr/>
          <a:lstStyle/>
          <a:p>
            <a:pPr algn="r"/>
            <a:fld id="{C319C68C-A52B-48DC-92DF-B2BD39AEC9CD}" type="slidenum">
              <a:rPr lang="it-IT" altLang="it-IT">
                <a:latin typeface="+mj-lt"/>
              </a:rPr>
              <a:pPr algn="r"/>
              <a:t>34</a:t>
            </a:fld>
            <a:endParaRPr lang="it-IT" altLang="it-IT">
              <a:latin typeface="+mj-lt"/>
            </a:endParaRPr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873250" y="484188"/>
            <a:ext cx="8420100" cy="804862"/>
          </a:xfrm>
        </p:spPr>
        <p:txBody>
          <a:bodyPr/>
          <a:lstStyle/>
          <a:p>
            <a:r>
              <a:rPr lang="it-IT" altLang="it-IT" dirty="0"/>
              <a:t>Esempio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7171" y="2179638"/>
            <a:ext cx="9661071" cy="3916362"/>
          </a:xfrm>
        </p:spPr>
        <p:txBody>
          <a:bodyPr/>
          <a:lstStyle/>
          <a:p>
            <a:pPr marL="819150" lvl="1">
              <a:buNone/>
            </a:pPr>
            <a:r>
              <a:rPr lang="it-IT" altLang="it-IT" dirty="0">
                <a:latin typeface="+mj-lt"/>
              </a:rPr>
              <a:t>Si consideri il seguente banale problema decisionale:</a:t>
            </a:r>
          </a:p>
          <a:p>
            <a:pPr marL="819150" lvl="1">
              <a:buNone/>
            </a:pPr>
            <a:endParaRPr lang="it-IT" altLang="it-IT" dirty="0">
              <a:latin typeface="+mj-lt"/>
            </a:endParaRPr>
          </a:p>
          <a:p>
            <a:pPr marL="819150" lvl="1">
              <a:buNone/>
            </a:pPr>
            <a:r>
              <a:rPr lang="it-IT" altLang="it-IT" i="1" dirty="0">
                <a:latin typeface="+mj-lt"/>
              </a:rPr>
              <a:t>Date le attuali previsioni del tempo, vale la pena prendere l’ombrello?</a:t>
            </a:r>
            <a:endParaRPr lang="it-IT" altLang="it-IT" dirty="0">
              <a:latin typeface="+mj-lt"/>
            </a:endParaRPr>
          </a:p>
          <a:p>
            <a:pPr>
              <a:buFontTx/>
              <a:buNone/>
            </a:pPr>
            <a:endParaRPr lang="it-IT" altLang="it-IT" sz="2000" dirty="0">
              <a:latin typeface="+mj-l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877300" y="6191249"/>
            <a:ext cx="2743200" cy="365125"/>
          </a:xfrm>
        </p:spPr>
        <p:txBody>
          <a:bodyPr/>
          <a:lstStyle/>
          <a:p>
            <a:pPr algn="r"/>
            <a:fld id="{3F2544B4-118C-4ADF-B40A-9848048CB9A0}" type="slidenum">
              <a:rPr lang="it-IT" altLang="it-IT">
                <a:latin typeface="+mj-lt"/>
              </a:rPr>
              <a:pPr algn="r"/>
              <a:t>35</a:t>
            </a:fld>
            <a:endParaRPr lang="it-IT" altLang="it-IT" dirty="0">
              <a:latin typeface="+mj-lt"/>
            </a:endParaRPr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873250" y="484188"/>
            <a:ext cx="8420100" cy="804862"/>
          </a:xfrm>
        </p:spPr>
        <p:txBody>
          <a:bodyPr>
            <a:normAutofit/>
          </a:bodyPr>
          <a:lstStyle/>
          <a:p>
            <a:r>
              <a:rPr lang="it-IT" altLang="it-IT" dirty="0"/>
              <a:t>Costruzione modello</a:t>
            </a:r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2079626"/>
            <a:ext cx="8420100" cy="4016375"/>
          </a:xfrm>
        </p:spPr>
        <p:txBody>
          <a:bodyPr/>
          <a:lstStyle/>
          <a:p>
            <a:pPr marL="819150" lvl="1">
              <a:buNone/>
            </a:pPr>
            <a:r>
              <a:rPr lang="it-IT" altLang="it-IT" b="1">
                <a:latin typeface="+mj-lt"/>
              </a:rPr>
              <a:t>Attore</a:t>
            </a:r>
            <a:r>
              <a:rPr lang="it-IT" altLang="it-IT">
                <a:latin typeface="+mj-lt"/>
              </a:rPr>
              <a:t>: il soggetto</a:t>
            </a:r>
          </a:p>
          <a:p>
            <a:pPr marL="819150" lvl="1">
              <a:buNone/>
            </a:pPr>
            <a:r>
              <a:rPr lang="it-IT" altLang="it-IT" b="1">
                <a:latin typeface="+mj-lt"/>
              </a:rPr>
              <a:t>Obiettivo</a:t>
            </a:r>
            <a:r>
              <a:rPr lang="it-IT" altLang="it-IT">
                <a:latin typeface="+mj-lt"/>
              </a:rPr>
              <a:t>: minimizzare il disagio</a:t>
            </a:r>
          </a:p>
          <a:p>
            <a:pPr marL="819150" lvl="1">
              <a:buNone/>
            </a:pPr>
            <a:r>
              <a:rPr lang="it-IT" altLang="it-IT" b="1">
                <a:latin typeface="+mj-lt"/>
              </a:rPr>
              <a:t>Decisione</a:t>
            </a:r>
            <a:r>
              <a:rPr lang="it-IT" altLang="it-IT">
                <a:latin typeface="+mj-lt"/>
              </a:rPr>
              <a:t>: prendere o meno l’ombrello</a:t>
            </a:r>
          </a:p>
          <a:p>
            <a:pPr marL="819150" lvl="1">
              <a:buNone/>
            </a:pPr>
            <a:r>
              <a:rPr lang="it-IT" altLang="it-IT" b="1">
                <a:latin typeface="+mj-lt"/>
              </a:rPr>
              <a:t>Parametri</a:t>
            </a:r>
            <a:r>
              <a:rPr lang="it-IT" altLang="it-IT">
                <a:latin typeface="+mj-lt"/>
              </a:rPr>
              <a:t>: probabilità che piova, misure del disagio nelle differenti stati di natura che si possono verificare.</a:t>
            </a:r>
          </a:p>
          <a:p>
            <a:pPr marL="819150" lvl="1">
              <a:buNone/>
            </a:pPr>
            <a:endParaRPr lang="it-IT" altLang="it-IT">
              <a:latin typeface="+mj-lt"/>
            </a:endParaRPr>
          </a:p>
          <a:p>
            <a:pPr>
              <a:buFontTx/>
              <a:buNone/>
            </a:pPr>
            <a:r>
              <a:rPr lang="it-IT" altLang="it-IT" sz="2000">
                <a:latin typeface="+mj-lt"/>
              </a:rPr>
              <a:t>	La decisione è soggetta a rischio, si è in presenza di decisioni mutuamente esclusive, si possono usare gli alberi decisionali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43" name="Line 15"/>
          <p:cNvSpPr>
            <a:spLocks noChangeShapeType="1"/>
          </p:cNvSpPr>
          <p:nvPr/>
        </p:nvSpPr>
        <p:spPr bwMode="auto">
          <a:xfrm flipV="1">
            <a:off x="5187037" y="3853601"/>
            <a:ext cx="3380080" cy="3536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3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567117" y="6253018"/>
            <a:ext cx="2743200" cy="365125"/>
          </a:xfrm>
        </p:spPr>
        <p:txBody>
          <a:bodyPr/>
          <a:lstStyle/>
          <a:p>
            <a:pPr algn="r"/>
            <a:fld id="{65C20001-C09A-4852-BF5B-A817DB97F78C}" type="slidenum">
              <a:rPr lang="it-IT" altLang="it-IT">
                <a:latin typeface="+mj-lt"/>
              </a:rPr>
              <a:pPr algn="r"/>
              <a:t>36</a:t>
            </a:fld>
            <a:endParaRPr lang="it-IT" altLang="it-IT" dirty="0">
              <a:latin typeface="+mj-lt"/>
            </a:endParaRPr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26762" y="451553"/>
            <a:ext cx="8420100" cy="804862"/>
          </a:xfrm>
        </p:spPr>
        <p:txBody>
          <a:bodyPr/>
          <a:lstStyle/>
          <a:p>
            <a:r>
              <a:rPr lang="it-IT" altLang="it-IT" dirty="0"/>
              <a:t>Modello</a:t>
            </a:r>
          </a:p>
        </p:txBody>
      </p:sp>
      <p:sp>
        <p:nvSpPr>
          <p:cNvPr id="176131" name="Rectangle 3"/>
          <p:cNvSpPr>
            <a:spLocks noChangeArrowheads="1"/>
          </p:cNvSpPr>
          <p:nvPr/>
        </p:nvSpPr>
        <p:spPr bwMode="auto">
          <a:xfrm>
            <a:off x="8469599" y="1616631"/>
            <a:ext cx="915987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 type="none" w="sm" len="sm"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176132" name="Line 4"/>
          <p:cNvSpPr>
            <a:spLocks noChangeShapeType="1"/>
          </p:cNvSpPr>
          <p:nvPr/>
        </p:nvSpPr>
        <p:spPr bwMode="auto">
          <a:xfrm flipV="1">
            <a:off x="2590795" y="2403078"/>
            <a:ext cx="2402563" cy="75446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none" w="sm" len="sm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176133" name="Line 5"/>
          <p:cNvSpPr>
            <a:spLocks noChangeShapeType="1"/>
          </p:cNvSpPr>
          <p:nvPr/>
        </p:nvSpPr>
        <p:spPr bwMode="auto">
          <a:xfrm flipV="1">
            <a:off x="5137145" y="1830387"/>
            <a:ext cx="3332454" cy="53923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it-IT" dirty="0">
              <a:latin typeface="+mj-lt"/>
            </a:endParaRPr>
          </a:p>
        </p:txBody>
      </p:sp>
      <p:sp>
        <p:nvSpPr>
          <p:cNvPr id="176134" name="Line 6"/>
          <p:cNvSpPr>
            <a:spLocks noChangeShapeType="1"/>
          </p:cNvSpPr>
          <p:nvPr/>
        </p:nvSpPr>
        <p:spPr bwMode="auto">
          <a:xfrm>
            <a:off x="5253032" y="2441575"/>
            <a:ext cx="3216567" cy="206109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176135" name="Line 7"/>
          <p:cNvSpPr>
            <a:spLocks noChangeShapeType="1"/>
          </p:cNvSpPr>
          <p:nvPr/>
        </p:nvSpPr>
        <p:spPr bwMode="auto">
          <a:xfrm>
            <a:off x="2590795" y="3157539"/>
            <a:ext cx="2402561" cy="102915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176136" name="AutoShape 8"/>
          <p:cNvSpPr>
            <a:spLocks noChangeArrowheads="1"/>
          </p:cNvSpPr>
          <p:nvPr/>
        </p:nvSpPr>
        <p:spPr bwMode="auto">
          <a:xfrm>
            <a:off x="2367637" y="2920655"/>
            <a:ext cx="423430" cy="400111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 type="none" w="sm" len="sm"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176137" name="Rectangle 9"/>
          <p:cNvSpPr>
            <a:spLocks noChangeArrowheads="1"/>
          </p:cNvSpPr>
          <p:nvPr/>
        </p:nvSpPr>
        <p:spPr bwMode="auto">
          <a:xfrm>
            <a:off x="2847556" y="2346191"/>
            <a:ext cx="11106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ombrello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38" name="Rectangle 10"/>
          <p:cNvSpPr>
            <a:spLocks noChangeArrowheads="1"/>
          </p:cNvSpPr>
          <p:nvPr/>
        </p:nvSpPr>
        <p:spPr bwMode="auto">
          <a:xfrm>
            <a:off x="8708519" y="1619487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4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39" name="Rectangle 11"/>
          <p:cNvSpPr>
            <a:spLocks noChangeArrowheads="1"/>
          </p:cNvSpPr>
          <p:nvPr/>
        </p:nvSpPr>
        <p:spPr bwMode="auto">
          <a:xfrm>
            <a:off x="8469600" y="2441575"/>
            <a:ext cx="915987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 type="none" w="sm" len="sm"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176140" name="Rectangle 12"/>
          <p:cNvSpPr>
            <a:spLocks noChangeArrowheads="1"/>
          </p:cNvSpPr>
          <p:nvPr/>
        </p:nvSpPr>
        <p:spPr bwMode="auto">
          <a:xfrm>
            <a:off x="2768858" y="3880386"/>
            <a:ext cx="173740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no ombrello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41" name="Rectangle 13"/>
          <p:cNvSpPr>
            <a:spLocks noChangeArrowheads="1"/>
          </p:cNvSpPr>
          <p:nvPr/>
        </p:nvSpPr>
        <p:spPr bwMode="auto">
          <a:xfrm>
            <a:off x="5998733" y="1595973"/>
            <a:ext cx="153381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piove (</a:t>
            </a:r>
            <a:r>
              <a:rPr lang="it-IT" altLang="it-IT" sz="2000" i="1" dirty="0">
                <a:solidFill>
                  <a:srgbClr val="000000"/>
                </a:solidFill>
                <a:latin typeface="+mj-lt"/>
                <a:sym typeface="Symbol" pitchFamily="18" charset="2"/>
              </a:rPr>
              <a:t>p=0,6</a:t>
            </a: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)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42" name="Rectangle 14"/>
          <p:cNvSpPr>
            <a:spLocks noChangeArrowheads="1"/>
          </p:cNvSpPr>
          <p:nvPr/>
        </p:nvSpPr>
        <p:spPr bwMode="auto">
          <a:xfrm>
            <a:off x="8469601" y="3661332"/>
            <a:ext cx="915987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 type="none" w="sm" len="sm"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176144" name="Line 16"/>
          <p:cNvSpPr>
            <a:spLocks noChangeShapeType="1"/>
          </p:cNvSpPr>
          <p:nvPr/>
        </p:nvSpPr>
        <p:spPr bwMode="auto">
          <a:xfrm>
            <a:off x="5238631" y="4234795"/>
            <a:ext cx="3380079" cy="41551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176145" name="Rectangle 17"/>
          <p:cNvSpPr>
            <a:spLocks noChangeArrowheads="1"/>
          </p:cNvSpPr>
          <p:nvPr/>
        </p:nvSpPr>
        <p:spPr bwMode="auto">
          <a:xfrm>
            <a:off x="8469601" y="4479410"/>
            <a:ext cx="915987" cy="369332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 type="none" w="sm" len="sm"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176147" name="Rectangle 19"/>
          <p:cNvSpPr>
            <a:spLocks noChangeArrowheads="1"/>
          </p:cNvSpPr>
          <p:nvPr/>
        </p:nvSpPr>
        <p:spPr bwMode="auto">
          <a:xfrm>
            <a:off x="5679424" y="2700178"/>
            <a:ext cx="2310257" cy="29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non piove (</a:t>
            </a:r>
            <a:r>
              <a:rPr lang="it-IT" altLang="it-IT" sz="2000" i="1" dirty="0">
                <a:solidFill>
                  <a:srgbClr val="000000"/>
                </a:solidFill>
                <a:latin typeface="+mj-lt"/>
                <a:sym typeface="Symbol" pitchFamily="18" charset="2"/>
              </a:rPr>
              <a:t>p=</a:t>
            </a: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</a:t>
            </a:r>
            <a:r>
              <a:rPr lang="it-IT" altLang="it-IT" sz="2000" i="1" dirty="0">
                <a:solidFill>
                  <a:srgbClr val="000000"/>
                </a:solidFill>
                <a:latin typeface="+mj-lt"/>
                <a:sym typeface="Symbol" pitchFamily="18" charset="2"/>
              </a:rPr>
              <a:t>0,4</a:t>
            </a: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)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48" name="Rectangle 20"/>
          <p:cNvSpPr>
            <a:spLocks noChangeArrowheads="1"/>
          </p:cNvSpPr>
          <p:nvPr/>
        </p:nvSpPr>
        <p:spPr bwMode="auto">
          <a:xfrm>
            <a:off x="8708519" y="4451867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0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50" name="Rectangle 22"/>
          <p:cNvSpPr>
            <a:spLocks noChangeArrowheads="1"/>
          </p:cNvSpPr>
          <p:nvPr/>
        </p:nvSpPr>
        <p:spPr bwMode="auto">
          <a:xfrm>
            <a:off x="8637876" y="3645892"/>
            <a:ext cx="4443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10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51" name="Rectangle 23"/>
          <p:cNvSpPr>
            <a:spLocks noChangeArrowheads="1"/>
          </p:cNvSpPr>
          <p:nvPr/>
        </p:nvSpPr>
        <p:spPr bwMode="auto">
          <a:xfrm>
            <a:off x="8708519" y="2441575"/>
            <a:ext cx="3254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8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52" name="Text Box 24"/>
          <p:cNvSpPr txBox="1">
            <a:spLocks noChangeArrowheads="1"/>
          </p:cNvSpPr>
          <p:nvPr/>
        </p:nvSpPr>
        <p:spPr bwMode="auto">
          <a:xfrm>
            <a:off x="3128500" y="5343557"/>
            <a:ext cx="1327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dirty="0">
                <a:latin typeface="+mj-lt"/>
              </a:rPr>
              <a:t>decisioni alternative</a:t>
            </a:r>
            <a:endParaRPr lang="en-GB" altLang="it-IT" sz="2000" dirty="0">
              <a:latin typeface="+mj-lt"/>
            </a:endParaRPr>
          </a:p>
        </p:txBody>
      </p:sp>
      <p:sp>
        <p:nvSpPr>
          <p:cNvPr id="176153" name="Text Box 25"/>
          <p:cNvSpPr txBox="1">
            <a:spLocks noChangeArrowheads="1"/>
          </p:cNvSpPr>
          <p:nvPr/>
        </p:nvSpPr>
        <p:spPr bwMode="auto">
          <a:xfrm>
            <a:off x="5764352" y="5343557"/>
            <a:ext cx="207803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it-IT" altLang="it-IT" sz="2000" dirty="0">
                <a:latin typeface="+mj-lt"/>
              </a:rPr>
              <a:t>dati oggettivi sugli stati di natura</a:t>
            </a:r>
            <a:endParaRPr lang="en-GB" altLang="it-IT" sz="2000" dirty="0">
              <a:latin typeface="+mj-lt"/>
            </a:endParaRPr>
          </a:p>
        </p:txBody>
      </p:sp>
      <p:sp>
        <p:nvSpPr>
          <p:cNvPr id="176154" name="Text Box 26"/>
          <p:cNvSpPr txBox="1">
            <a:spLocks noChangeArrowheads="1"/>
          </p:cNvSpPr>
          <p:nvPr/>
        </p:nvSpPr>
        <p:spPr bwMode="auto">
          <a:xfrm>
            <a:off x="7940393" y="5343557"/>
            <a:ext cx="240646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it-IT" altLang="it-IT" sz="2000" dirty="0">
                <a:latin typeface="+mj-lt"/>
              </a:rPr>
              <a:t>dati soggettivi sugli stati di natura</a:t>
            </a:r>
            <a:endParaRPr lang="en-GB" altLang="it-IT" sz="2000" dirty="0">
              <a:latin typeface="+mj-lt"/>
            </a:endParaRPr>
          </a:p>
        </p:txBody>
      </p:sp>
      <p:sp>
        <p:nvSpPr>
          <p:cNvPr id="176155" name="Rectangle 27"/>
          <p:cNvSpPr>
            <a:spLocks noChangeArrowheads="1"/>
          </p:cNvSpPr>
          <p:nvPr/>
        </p:nvSpPr>
        <p:spPr bwMode="auto">
          <a:xfrm>
            <a:off x="5967553" y="3552429"/>
            <a:ext cx="153381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piove (</a:t>
            </a:r>
            <a:r>
              <a:rPr lang="it-IT" altLang="it-IT" sz="2000" i="1" dirty="0">
                <a:solidFill>
                  <a:srgbClr val="000000"/>
                </a:solidFill>
                <a:latin typeface="+mj-lt"/>
                <a:sym typeface="Symbol" pitchFamily="18" charset="2"/>
              </a:rPr>
              <a:t>p=0,6</a:t>
            </a: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)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56" name="Rectangle 28"/>
          <p:cNvSpPr>
            <a:spLocks noChangeArrowheads="1"/>
          </p:cNvSpPr>
          <p:nvPr/>
        </p:nvSpPr>
        <p:spPr bwMode="auto">
          <a:xfrm>
            <a:off x="5679424" y="4672950"/>
            <a:ext cx="2247894" cy="29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 type="none" w="sm" len="sm"/>
                <a:tailEnd type="none" w="sm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lnSpc>
                <a:spcPct val="60000"/>
              </a:lnSpc>
              <a:spcBef>
                <a:spcPct val="50000"/>
              </a:spcBef>
            </a:pP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non piove (</a:t>
            </a:r>
            <a:r>
              <a:rPr lang="it-IT" altLang="it-IT" sz="2000" i="1" dirty="0">
                <a:solidFill>
                  <a:srgbClr val="000000"/>
                </a:solidFill>
                <a:latin typeface="+mj-lt"/>
                <a:sym typeface="Symbol" pitchFamily="18" charset="2"/>
              </a:rPr>
              <a:t>p=</a:t>
            </a: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 </a:t>
            </a:r>
            <a:r>
              <a:rPr lang="it-IT" altLang="it-IT" sz="2000" i="1" dirty="0">
                <a:solidFill>
                  <a:srgbClr val="000000"/>
                </a:solidFill>
                <a:latin typeface="+mj-lt"/>
                <a:sym typeface="Symbol" pitchFamily="18" charset="2"/>
              </a:rPr>
              <a:t>0,4</a:t>
            </a:r>
            <a:r>
              <a:rPr lang="it-IT" altLang="it-IT" sz="2000" dirty="0">
                <a:solidFill>
                  <a:srgbClr val="000000"/>
                </a:solidFill>
                <a:latin typeface="+mj-lt"/>
                <a:sym typeface="Symbol" pitchFamily="18" charset="2"/>
              </a:rPr>
              <a:t>)</a:t>
            </a:r>
            <a:endParaRPr lang="en-GB" altLang="it-IT" sz="2000" dirty="0">
              <a:solidFill>
                <a:srgbClr val="000000"/>
              </a:solidFill>
              <a:latin typeface="+mj-lt"/>
              <a:sym typeface="Symbol" pitchFamily="18" charset="2"/>
            </a:endParaRPr>
          </a:p>
        </p:txBody>
      </p:sp>
      <p:sp>
        <p:nvSpPr>
          <p:cNvPr id="176157" name="Line 29"/>
          <p:cNvSpPr>
            <a:spLocks noChangeShapeType="1"/>
          </p:cNvSpPr>
          <p:nvPr/>
        </p:nvSpPr>
        <p:spPr bwMode="auto">
          <a:xfrm flipV="1">
            <a:off x="3717920" y="4598658"/>
            <a:ext cx="0" cy="72707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>
              <a:latin typeface="+mj-lt"/>
            </a:endParaRPr>
          </a:p>
        </p:txBody>
      </p:sp>
      <p:sp>
        <p:nvSpPr>
          <p:cNvPr id="176158" name="Line 30"/>
          <p:cNvSpPr>
            <a:spLocks noChangeShapeType="1"/>
          </p:cNvSpPr>
          <p:nvPr/>
        </p:nvSpPr>
        <p:spPr bwMode="auto">
          <a:xfrm flipV="1">
            <a:off x="8909580" y="5018120"/>
            <a:ext cx="0" cy="325437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>
              <a:latin typeface="+mj-lt"/>
            </a:endParaRPr>
          </a:p>
        </p:txBody>
      </p:sp>
      <p:sp>
        <p:nvSpPr>
          <p:cNvPr id="176159" name="Line 31"/>
          <p:cNvSpPr>
            <a:spLocks noChangeShapeType="1"/>
          </p:cNvSpPr>
          <p:nvPr/>
        </p:nvSpPr>
        <p:spPr bwMode="auto">
          <a:xfrm flipV="1">
            <a:off x="6803371" y="5054632"/>
            <a:ext cx="0" cy="28892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>
              <a:latin typeface="+mj-lt"/>
            </a:endParaRPr>
          </a:p>
        </p:txBody>
      </p:sp>
      <p:sp>
        <p:nvSpPr>
          <p:cNvPr id="176160" name="Text Box 32"/>
          <p:cNvSpPr txBox="1">
            <a:spLocks noChangeArrowheads="1"/>
          </p:cNvSpPr>
          <p:nvPr/>
        </p:nvSpPr>
        <p:spPr bwMode="auto">
          <a:xfrm>
            <a:off x="1709514" y="1574593"/>
            <a:ext cx="19234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it-IT" altLang="it-IT" sz="2000" dirty="0">
                <a:latin typeface="+mj-lt"/>
              </a:rPr>
              <a:t>decisione ottima</a:t>
            </a:r>
            <a:endParaRPr lang="en-GB" altLang="it-IT" sz="2000" dirty="0">
              <a:latin typeface="+mj-lt"/>
            </a:endParaRPr>
          </a:p>
        </p:txBody>
      </p:sp>
      <p:sp>
        <p:nvSpPr>
          <p:cNvPr id="176161" name="Line 33"/>
          <p:cNvSpPr>
            <a:spLocks noChangeShapeType="1"/>
          </p:cNvSpPr>
          <p:nvPr/>
        </p:nvSpPr>
        <p:spPr bwMode="auto">
          <a:xfrm>
            <a:off x="2671251" y="1945736"/>
            <a:ext cx="563563" cy="363537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>
              <a:latin typeface="+mj-lt"/>
            </a:endParaRPr>
          </a:p>
        </p:txBody>
      </p:sp>
      <p:sp>
        <p:nvSpPr>
          <p:cNvPr id="35" name="Oval 21">
            <a:extLst>
              <a:ext uri="{FF2B5EF4-FFF2-40B4-BE49-F238E27FC236}">
                <a16:creationId xmlns:a16="http://schemas.microsoft.com/office/drawing/2014/main" id="{C64E6297-ADDD-435B-855B-4184730CFD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5515" y="2140758"/>
            <a:ext cx="517525" cy="519351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 type="none" w="sm" len="sm"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it-IT">
              <a:latin typeface="+mj-lt"/>
            </a:endParaRPr>
          </a:p>
        </p:txBody>
      </p:sp>
      <p:sp>
        <p:nvSpPr>
          <p:cNvPr id="36" name="Oval 21">
            <a:extLst>
              <a:ext uri="{FF2B5EF4-FFF2-40B4-BE49-F238E27FC236}">
                <a16:creationId xmlns:a16="http://schemas.microsoft.com/office/drawing/2014/main" id="{49858369-02AC-435A-BE6B-A70D8731D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3612" y="3947793"/>
            <a:ext cx="517525" cy="519351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00"/>
            </a:solidFill>
            <a:round/>
            <a:headEnd type="none" w="sm" len="sm"/>
            <a:tailEnd type="non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it-IT">
              <a:latin typeface="+mj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817428" y="6191249"/>
            <a:ext cx="2743200" cy="365125"/>
          </a:xfrm>
        </p:spPr>
        <p:txBody>
          <a:bodyPr/>
          <a:lstStyle/>
          <a:p>
            <a:pPr algn="r"/>
            <a:fld id="{9AB20774-F572-46E5-AC1B-C567B507FC4F}" type="slidenum">
              <a:rPr lang="it-IT" altLang="it-IT">
                <a:latin typeface="+mj-lt"/>
              </a:rPr>
              <a:pPr algn="r"/>
              <a:t>37</a:t>
            </a:fld>
            <a:endParaRPr lang="it-IT" altLang="it-IT">
              <a:latin typeface="+mj-lt"/>
            </a:endParaRPr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873250" y="484188"/>
            <a:ext cx="8420100" cy="804862"/>
          </a:xfrm>
        </p:spPr>
        <p:txBody>
          <a:bodyPr/>
          <a:lstStyle/>
          <a:p>
            <a:r>
              <a:rPr lang="it-IT" altLang="it-IT" dirty="0"/>
              <a:t>Analisi critica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1731" y="1490664"/>
            <a:ext cx="9639300" cy="45037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it-IT" altLang="it-IT" sz="2000" dirty="0">
                <a:latin typeface="+mj-lt"/>
              </a:rPr>
              <a:t>	La qualità delle risposte che si possono ottenere da un modello matematico dipendono da: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altLang="it-IT" sz="2000" dirty="0">
              <a:latin typeface="+mj-lt"/>
            </a:endParaRPr>
          </a:p>
          <a:p>
            <a:pPr marL="819150" lvl="1"/>
            <a:r>
              <a:rPr lang="it-IT" altLang="it-IT" sz="2000" dirty="0">
                <a:latin typeface="+mj-lt"/>
              </a:rPr>
              <a:t>quanto il modello rappresenta correttamente il sistema considerato, e.g., prendere l’ombrello o meno sono le uniche alternative decisionali che si ponevano? Non si può stare a casa?</a:t>
            </a:r>
          </a:p>
          <a:p>
            <a:pPr marL="819150" lvl="1">
              <a:buNone/>
            </a:pPr>
            <a:endParaRPr lang="it-IT" altLang="it-IT" sz="2000" dirty="0">
              <a:latin typeface="+mj-lt"/>
            </a:endParaRPr>
          </a:p>
          <a:p>
            <a:pPr marL="819150" lvl="1"/>
            <a:r>
              <a:rPr lang="it-IT" altLang="it-IT" sz="2000" dirty="0">
                <a:latin typeface="+mj-lt"/>
              </a:rPr>
              <a:t>la fiducia che si ha nei dati oggettivi, e.g., si è sicuri che, date le previsioni del tempo a disposizione, la probabilità che piova sia del 60%?</a:t>
            </a:r>
          </a:p>
          <a:p>
            <a:pPr marL="819150" lvl="1">
              <a:buNone/>
            </a:pPr>
            <a:endParaRPr lang="it-IT" altLang="it-IT" sz="2000" dirty="0">
              <a:latin typeface="+mj-lt"/>
            </a:endParaRPr>
          </a:p>
          <a:p>
            <a:pPr marL="819150" lvl="1"/>
            <a:r>
              <a:rPr lang="it-IT" altLang="it-IT" sz="2000" dirty="0">
                <a:latin typeface="+mj-lt"/>
              </a:rPr>
              <a:t>la correttezza delle valutazioni soggettive, e.g., si è sicuri che dovere badare all’ombrello in caso di bel tempo sia due volte più fastidioso che nel caso in cui piova?</a:t>
            </a:r>
            <a:endParaRPr lang="it-IT" altLang="it-IT" dirty="0">
              <a:latin typeface="+mj-lt"/>
            </a:endParaRPr>
          </a:p>
          <a:p>
            <a:pPr marL="819150" lvl="1"/>
            <a:endParaRPr lang="it-IT" altLang="it-IT" dirty="0">
              <a:latin typeface="+mj-lt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F9AE185-9A66-44D5-A632-9C7CBEDE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EOQ</a:t>
            </a:r>
          </a:p>
        </p:txBody>
      </p:sp>
    </p:spTree>
    <p:extLst>
      <p:ext uri="{BB962C8B-B14F-4D97-AF65-F5344CB8AC3E}">
        <p14:creationId xmlns:p14="http://schemas.microsoft.com/office/powerpoint/2010/main" val="352386215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5CCA7-5B8B-4165-8187-21C7EF25CEC5}" type="slidenum">
              <a:rPr lang="it-IT" altLang="it-IT">
                <a:latin typeface="+mj-lt"/>
              </a:rPr>
              <a:pPr/>
              <a:t>39</a:t>
            </a:fld>
            <a:endParaRPr lang="it-IT" altLang="it-IT">
              <a:latin typeface="+mj-lt"/>
            </a:endParaRPr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EOQ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2057400"/>
            <a:ext cx="8420100" cy="3962400"/>
          </a:xfrm>
        </p:spPr>
        <p:txBody>
          <a:bodyPr/>
          <a:lstStyle/>
          <a:p>
            <a:pPr>
              <a:lnSpc>
                <a:spcPct val="180000"/>
              </a:lnSpc>
              <a:buFontTx/>
              <a:buNone/>
            </a:pPr>
            <a:r>
              <a:rPr lang="it-IT" altLang="it-IT" sz="2400">
                <a:latin typeface="+mj-lt"/>
              </a:rPr>
              <a:t>	Modello del</a:t>
            </a:r>
            <a:r>
              <a:rPr lang="it-IT" altLang="it-IT" sz="2400" b="1">
                <a:latin typeface="+mj-lt"/>
              </a:rPr>
              <a:t> lotto economico </a:t>
            </a:r>
            <a:r>
              <a:rPr lang="it-IT" altLang="it-IT" sz="2400">
                <a:latin typeface="+mj-lt"/>
              </a:rPr>
              <a:t>(</a:t>
            </a:r>
            <a:r>
              <a:rPr lang="it-IT" altLang="it-IT" sz="2400" b="1" i="1">
                <a:latin typeface="+mj-lt"/>
              </a:rPr>
              <a:t>Economic Order Quantity</a:t>
            </a:r>
            <a:r>
              <a:rPr lang="it-IT" altLang="it-IT" sz="2400">
                <a:latin typeface="+mj-lt"/>
              </a:rPr>
              <a:t>):</a:t>
            </a:r>
          </a:p>
          <a:p>
            <a:pPr>
              <a:lnSpc>
                <a:spcPct val="180000"/>
              </a:lnSpc>
              <a:buFontTx/>
              <a:buNone/>
            </a:pPr>
            <a:r>
              <a:rPr lang="it-IT" altLang="it-IT" sz="2400">
                <a:latin typeface="+mj-lt"/>
              </a:rPr>
              <a:t>	modello che, basandosi su ipotesi elementari, determina il punto di equilibrio tra costi fissi d’ordine e costi di mantenimento. </a:t>
            </a:r>
            <a:endParaRPr lang="it-IT" altLang="it-IT" sz="2400" b="1" i="1">
              <a:latin typeface="+mj-lt"/>
            </a:endParaRPr>
          </a:p>
          <a:p>
            <a:pPr>
              <a:lnSpc>
                <a:spcPct val="180000"/>
              </a:lnSpc>
              <a:buFontTx/>
              <a:buNone/>
            </a:pPr>
            <a:endParaRPr lang="it-IT" altLang="it-IT" sz="2400" b="1" i="1">
              <a:latin typeface="+mj-lt"/>
            </a:endParaRPr>
          </a:p>
          <a:p>
            <a:pPr>
              <a:buFontTx/>
              <a:buNone/>
            </a:pPr>
            <a:endParaRPr lang="it-IT" altLang="it-IT" sz="2400"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Segnaposto numero diapositiva 3">
            <a:extLst>
              <a:ext uri="{FF2B5EF4-FFF2-40B4-BE49-F238E27FC236}">
                <a16:creationId xmlns:a16="http://schemas.microsoft.com/office/drawing/2014/main" id="{129B90C6-DF71-4800-851F-48388B4117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839200" y="6218237"/>
            <a:ext cx="27432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9A39D586-AEBB-4F31-B3EB-7BE597B2F5E4}" type="slidenum">
              <a:rPr lang="it-IT" altLang="it-IT" sz="1200"/>
              <a:pPr algn="r"/>
              <a:t>4</a:t>
            </a:fld>
            <a:endParaRPr lang="it-IT" altLang="it-IT" sz="1200" dirty="0"/>
          </a:p>
        </p:txBody>
      </p:sp>
      <p:sp>
        <p:nvSpPr>
          <p:cNvPr id="1028" name="Rectangle 2">
            <a:extLst>
              <a:ext uri="{FF2B5EF4-FFF2-40B4-BE49-F238E27FC236}">
                <a16:creationId xmlns:a16="http://schemas.microsoft.com/office/drawing/2014/main" id="{0946D1A4-E557-4A87-9AF1-1072DF996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457200"/>
            <a:ext cx="8420100" cy="457200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Struttura classica di un’azienda</a:t>
            </a:r>
          </a:p>
        </p:txBody>
      </p:sp>
      <p:graphicFrame>
        <p:nvGraphicFramePr>
          <p:cNvPr id="1026" name="Object 3">
            <a:extLst>
              <a:ext uri="{FF2B5EF4-FFF2-40B4-BE49-F238E27FC236}">
                <a16:creationId xmlns:a16="http://schemas.microsoft.com/office/drawing/2014/main" id="{3CE66B9F-C3F8-42F5-9F17-C385FCC752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1066800"/>
          <a:ext cx="8839200" cy="509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VISIO" r:id="rId3" imgW="10466280" imgH="6779880" progId="Visio.Drawing.6">
                  <p:embed/>
                </p:oleObj>
              </mc:Choice>
              <mc:Fallback>
                <p:oleObj name="VISIO" r:id="rId3" imgW="10466280" imgH="6779880" progId="Visio.Drawing.6">
                  <p:embed/>
                  <p:pic>
                    <p:nvPicPr>
                      <p:cNvPr id="1026" name="Object 3">
                        <a:extLst>
                          <a:ext uri="{FF2B5EF4-FFF2-40B4-BE49-F238E27FC236}">
                            <a16:creationId xmlns:a16="http://schemas.microsoft.com/office/drawing/2014/main" id="{3CE66B9F-C3F8-42F5-9F17-C385FCC752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066800"/>
                        <a:ext cx="8839200" cy="509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CA628-1A7A-49C8-8AC9-34E7BB511573}" type="slidenum">
              <a:rPr lang="it-IT" altLang="it-IT">
                <a:latin typeface="+mj-lt"/>
              </a:rPr>
              <a:pPr/>
              <a:t>40</a:t>
            </a:fld>
            <a:endParaRPr lang="it-IT" altLang="it-IT">
              <a:latin typeface="+mj-lt"/>
            </a:endParaRPr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Ipotesi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1676400"/>
            <a:ext cx="8420100" cy="4419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it-IT" altLang="it-IT" sz="2400">
                <a:latin typeface="+mj-lt"/>
              </a:rPr>
              <a:t>tasso della domanda noto e costante: </a:t>
            </a:r>
            <a:r>
              <a:rPr lang="it-IT" altLang="it-IT" sz="2400" i="1">
                <a:latin typeface="+mj-lt"/>
              </a:rPr>
              <a:t>l</a:t>
            </a:r>
            <a:r>
              <a:rPr lang="it-IT" altLang="it-IT" sz="2400">
                <a:latin typeface="+mj-lt"/>
              </a:rPr>
              <a:t>;</a:t>
            </a:r>
          </a:p>
          <a:p>
            <a:pPr>
              <a:lnSpc>
                <a:spcPct val="150000"/>
              </a:lnSpc>
            </a:pPr>
            <a:r>
              <a:rPr lang="it-IT" altLang="it-IT" sz="2400">
                <a:latin typeface="+mj-lt"/>
              </a:rPr>
              <a:t>rotture di scorte non permesse;</a:t>
            </a:r>
          </a:p>
          <a:p>
            <a:pPr>
              <a:lnSpc>
                <a:spcPct val="150000"/>
              </a:lnSpc>
            </a:pPr>
            <a:r>
              <a:rPr lang="it-IT" altLang="it-IT" sz="2400">
                <a:latin typeface="+mj-lt"/>
              </a:rPr>
              <a:t>lead time nullo;</a:t>
            </a:r>
          </a:p>
          <a:p>
            <a:pPr>
              <a:lnSpc>
                <a:spcPct val="150000"/>
              </a:lnSpc>
            </a:pPr>
            <a:r>
              <a:rPr lang="it-IT" altLang="it-IT" sz="2400">
                <a:latin typeface="+mj-lt"/>
              </a:rPr>
              <a:t>costi:</a:t>
            </a:r>
          </a:p>
          <a:p>
            <a:pPr lvl="1">
              <a:lnSpc>
                <a:spcPct val="110000"/>
              </a:lnSpc>
            </a:pPr>
            <a:r>
              <a:rPr lang="it-IT" altLang="it-IT">
                <a:latin typeface="+mj-lt"/>
              </a:rPr>
              <a:t>costo fisso per ordine: </a:t>
            </a:r>
            <a:r>
              <a:rPr lang="it-IT" altLang="it-IT" i="1">
                <a:latin typeface="+mj-lt"/>
              </a:rPr>
              <a:t>K</a:t>
            </a:r>
            <a:r>
              <a:rPr lang="it-IT" altLang="it-IT">
                <a:latin typeface="+mj-lt"/>
              </a:rPr>
              <a:t>,</a:t>
            </a:r>
          </a:p>
          <a:p>
            <a:pPr lvl="1">
              <a:lnSpc>
                <a:spcPct val="110000"/>
              </a:lnSpc>
            </a:pPr>
            <a:r>
              <a:rPr lang="it-IT" altLang="it-IT">
                <a:latin typeface="+mj-lt"/>
              </a:rPr>
              <a:t>costo variabile per ordine: </a:t>
            </a:r>
            <a:r>
              <a:rPr lang="it-IT" altLang="it-IT" i="1">
                <a:latin typeface="+mj-lt"/>
              </a:rPr>
              <a:t>c</a:t>
            </a:r>
            <a:r>
              <a:rPr lang="it-IT" altLang="it-IT">
                <a:latin typeface="+mj-lt"/>
              </a:rPr>
              <a:t>,</a:t>
            </a:r>
          </a:p>
          <a:p>
            <a:pPr lvl="1">
              <a:lnSpc>
                <a:spcPct val="110000"/>
              </a:lnSpc>
            </a:pPr>
            <a:r>
              <a:rPr lang="it-IT" altLang="it-IT">
                <a:latin typeface="+mj-lt"/>
              </a:rPr>
              <a:t>costo di mantenimento per unità per tempo: </a:t>
            </a:r>
            <a:r>
              <a:rPr lang="it-IT" altLang="it-IT" i="1">
                <a:latin typeface="+mj-lt"/>
              </a:rPr>
              <a:t>h</a:t>
            </a:r>
            <a:r>
              <a:rPr lang="it-IT" altLang="it-IT">
                <a:latin typeface="+mj-lt"/>
              </a:rPr>
              <a:t>.</a:t>
            </a:r>
          </a:p>
          <a:p>
            <a:endParaRPr lang="it-IT" altLang="it-IT" sz="2400">
              <a:latin typeface="+mj-lt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9C001-269C-49F2-B6C0-8BE7DF237D86}" type="slidenum">
              <a:rPr lang="it-IT" altLang="it-IT">
                <a:latin typeface="+mj-lt"/>
              </a:rPr>
              <a:pPr/>
              <a:t>41</a:t>
            </a:fld>
            <a:endParaRPr lang="it-IT" altLang="it-IT">
              <a:latin typeface="+mj-lt"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Modello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1676400"/>
            <a:ext cx="84201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it-IT" altLang="it-IT" sz="2400">
                <a:latin typeface="+mj-lt"/>
              </a:rPr>
              <a:t>variabili decisionali:</a:t>
            </a:r>
          </a:p>
          <a:p>
            <a:pPr lvl="1">
              <a:lnSpc>
                <a:spcPct val="150000"/>
              </a:lnSpc>
            </a:pPr>
            <a:r>
              <a:rPr lang="it-IT" altLang="it-IT" sz="2000">
                <a:latin typeface="+mj-lt"/>
              </a:rPr>
              <a:t>quantità ordinata (dimensione del lotto): </a:t>
            </a:r>
            <a:r>
              <a:rPr lang="it-IT" altLang="it-IT" sz="2000" i="1">
                <a:latin typeface="+mj-lt"/>
              </a:rPr>
              <a:t>Q</a:t>
            </a:r>
            <a:r>
              <a:rPr lang="it-IT" altLang="it-IT" sz="2000">
                <a:latin typeface="+mj-lt"/>
              </a:rPr>
              <a:t>,</a:t>
            </a:r>
          </a:p>
          <a:p>
            <a:pPr lvl="1">
              <a:lnSpc>
                <a:spcPct val="150000"/>
              </a:lnSpc>
            </a:pPr>
            <a:r>
              <a:rPr lang="it-IT" altLang="it-IT" sz="2000">
                <a:latin typeface="+mj-lt"/>
              </a:rPr>
              <a:t>intervallo tra due ordini successivi: </a:t>
            </a:r>
            <a:r>
              <a:rPr lang="it-IT" altLang="it-IT" sz="2000" i="1">
                <a:latin typeface="+mj-lt"/>
              </a:rPr>
              <a:t>T</a:t>
            </a:r>
            <a:r>
              <a:rPr lang="it-IT" altLang="it-IT" sz="2000">
                <a:latin typeface="+mj-lt"/>
              </a:rPr>
              <a:t>.</a:t>
            </a:r>
          </a:p>
          <a:p>
            <a:pPr lvl="1">
              <a:lnSpc>
                <a:spcPct val="150000"/>
              </a:lnSpc>
            </a:pPr>
            <a:endParaRPr lang="it-IT" altLang="it-IT" sz="2000">
              <a:latin typeface="+mj-lt"/>
            </a:endParaRPr>
          </a:p>
          <a:p>
            <a:pPr>
              <a:lnSpc>
                <a:spcPct val="150000"/>
              </a:lnSpc>
            </a:pPr>
            <a:r>
              <a:rPr lang="it-IT" altLang="it-IT" sz="2400">
                <a:latin typeface="+mj-lt"/>
              </a:rPr>
              <a:t>obiettivo:</a:t>
            </a:r>
          </a:p>
          <a:p>
            <a:pPr lvl="1">
              <a:lnSpc>
                <a:spcPct val="150000"/>
              </a:lnSpc>
            </a:pPr>
            <a:r>
              <a:rPr lang="it-IT" altLang="it-IT" sz="2000">
                <a:latin typeface="+mj-lt"/>
              </a:rPr>
              <a:t>minimizzazione dei costo complessivo per unità di tempo*. 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it-IT" altLang="it-IT" sz="2400">
                <a:latin typeface="+mj-lt"/>
              </a:rPr>
              <a:t>	</a:t>
            </a:r>
          </a:p>
          <a:p>
            <a:pPr>
              <a:lnSpc>
                <a:spcPct val="110000"/>
              </a:lnSpc>
              <a:buFontTx/>
              <a:buNone/>
            </a:pPr>
            <a:r>
              <a:rPr lang="it-IT" altLang="it-IT" sz="1800">
                <a:latin typeface="+mj-lt"/>
              </a:rPr>
              <a:t>*	poiché il problema è su orizzonte temporale infinito non si possono minimizzare i costi totali, si potevano considerare i costi scontati.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FF2B3-335A-474E-A649-4F1F6D43EFC0}" type="slidenum">
              <a:rPr lang="it-IT" altLang="it-IT">
                <a:latin typeface="+mj-lt"/>
              </a:rPr>
              <a:pPr/>
              <a:t>42</a:t>
            </a:fld>
            <a:endParaRPr lang="it-IT" altLang="it-IT">
              <a:latin typeface="+mj-lt"/>
            </a:endParaRPr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Osservazioni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1676400"/>
            <a:ext cx="8420100" cy="4419600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it-IT" altLang="it-IT" sz="2400" dirty="0">
                <a:latin typeface="+mj-lt"/>
              </a:rPr>
              <a:t>Dati</a:t>
            </a:r>
          </a:p>
          <a:p>
            <a:pPr lvl="1">
              <a:lnSpc>
                <a:spcPct val="130000"/>
              </a:lnSpc>
            </a:pPr>
            <a:r>
              <a:rPr lang="it-IT" altLang="it-IT" sz="2000" dirty="0">
                <a:latin typeface="+mj-lt"/>
              </a:rPr>
              <a:t>la costanza della domanda, </a:t>
            </a:r>
          </a:p>
          <a:p>
            <a:pPr lvl="1">
              <a:lnSpc>
                <a:spcPct val="130000"/>
              </a:lnSpc>
            </a:pPr>
            <a:r>
              <a:rPr lang="it-IT" altLang="it-IT" sz="2000" dirty="0">
                <a:latin typeface="+mj-lt"/>
              </a:rPr>
              <a:t>il costo considerato</a:t>
            </a:r>
          </a:p>
          <a:p>
            <a:pPr lvl="1">
              <a:lnSpc>
                <a:spcPct val="130000"/>
              </a:lnSpc>
            </a:pPr>
            <a:r>
              <a:rPr lang="it-IT" altLang="it-IT" sz="2000" dirty="0">
                <a:latin typeface="+mj-lt"/>
              </a:rPr>
              <a:t>il </a:t>
            </a:r>
            <a:r>
              <a:rPr lang="it-IT" altLang="it-IT" sz="2000" dirty="0" err="1">
                <a:latin typeface="+mj-lt"/>
              </a:rPr>
              <a:t>lead</a:t>
            </a:r>
            <a:r>
              <a:rPr lang="it-IT" altLang="it-IT" sz="2000" dirty="0">
                <a:latin typeface="+mj-lt"/>
              </a:rPr>
              <a:t> time nullo</a:t>
            </a:r>
          </a:p>
          <a:p>
            <a:pPr>
              <a:lnSpc>
                <a:spcPct val="150000"/>
              </a:lnSpc>
              <a:buFontTx/>
              <a:buNone/>
            </a:pPr>
            <a:r>
              <a:rPr lang="it-IT" altLang="it-IT" sz="2400" dirty="0">
                <a:latin typeface="+mj-lt"/>
              </a:rPr>
              <a:t>allora esiste politica ottima</a:t>
            </a:r>
          </a:p>
          <a:p>
            <a:pPr lvl="1">
              <a:lnSpc>
                <a:spcPct val="150000"/>
              </a:lnSpc>
            </a:pPr>
            <a:r>
              <a:rPr lang="it-IT" altLang="it-IT" sz="2000" dirty="0">
                <a:latin typeface="+mj-lt"/>
              </a:rPr>
              <a:t>in cui vengono ordinate quantità costanti </a:t>
            </a:r>
            <a:r>
              <a:rPr lang="it-IT" altLang="it-IT" sz="2000" i="1" dirty="0">
                <a:latin typeface="+mj-lt"/>
              </a:rPr>
              <a:t>Q*</a:t>
            </a:r>
            <a:r>
              <a:rPr lang="it-IT" altLang="it-IT" sz="2000" dirty="0">
                <a:latin typeface="+mj-lt"/>
              </a:rPr>
              <a:t> ad intervalli costanti </a:t>
            </a:r>
            <a:r>
              <a:rPr lang="it-IT" altLang="it-IT" sz="2000" i="1" dirty="0">
                <a:latin typeface="+mj-lt"/>
              </a:rPr>
              <a:t>T*</a:t>
            </a:r>
            <a:r>
              <a:rPr lang="it-IT" altLang="it-IT" sz="2000" dirty="0">
                <a:latin typeface="+mj-lt"/>
              </a:rPr>
              <a:t>;</a:t>
            </a:r>
            <a:endParaRPr lang="it-IT" altLang="it-IT" sz="2000" i="1" dirty="0">
              <a:latin typeface="+mj-lt"/>
            </a:endParaRPr>
          </a:p>
          <a:p>
            <a:pPr lvl="1">
              <a:lnSpc>
                <a:spcPct val="150000"/>
              </a:lnSpc>
            </a:pPr>
            <a:r>
              <a:rPr lang="it-IT" altLang="it-IT" sz="2000" i="1" dirty="0">
                <a:latin typeface="+mj-lt"/>
              </a:rPr>
              <a:t>Q*</a:t>
            </a:r>
            <a:r>
              <a:rPr lang="it-IT" altLang="it-IT" sz="2000" dirty="0">
                <a:latin typeface="+mj-lt"/>
              </a:rPr>
              <a:t> deve soddisfare la domanda durante l’intervallo </a:t>
            </a:r>
            <a:r>
              <a:rPr lang="it-IT" altLang="it-IT" sz="2000" i="1" dirty="0">
                <a:latin typeface="+mj-lt"/>
              </a:rPr>
              <a:t>T*</a:t>
            </a:r>
            <a:r>
              <a:rPr lang="it-IT" altLang="it-IT" sz="2000" dirty="0">
                <a:latin typeface="+mj-lt"/>
              </a:rPr>
              <a:t>;</a:t>
            </a:r>
          </a:p>
          <a:p>
            <a:pPr lvl="1">
              <a:lnSpc>
                <a:spcPct val="150000"/>
              </a:lnSpc>
            </a:pPr>
            <a:r>
              <a:rPr lang="it-IT" altLang="it-IT" sz="2000" dirty="0">
                <a:latin typeface="+mj-lt"/>
              </a:rPr>
              <a:t>gli ordini sono emessi in </a:t>
            </a:r>
            <a:r>
              <a:rPr lang="it-IT" altLang="it-IT" sz="2000" i="1" dirty="0">
                <a:latin typeface="+mj-lt"/>
              </a:rPr>
              <a:t>t=0</a:t>
            </a:r>
            <a:r>
              <a:rPr lang="it-IT" altLang="it-IT" sz="2000" dirty="0">
                <a:latin typeface="+mj-lt"/>
              </a:rPr>
              <a:t> e in </a:t>
            </a:r>
            <a:r>
              <a:rPr lang="it-IT" altLang="it-IT" sz="2000" i="1" dirty="0">
                <a:latin typeface="+mj-lt"/>
              </a:rPr>
              <a:t>kT*</a:t>
            </a:r>
            <a:r>
              <a:rPr lang="it-IT" altLang="it-IT" sz="2000" dirty="0">
                <a:latin typeface="+mj-lt"/>
              </a:rPr>
              <a:t> quanto il magazzino si svuota.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C3A7F-F8F2-4278-8B8F-54A7647C5B6F}" type="slidenum">
              <a:rPr lang="it-IT" altLang="it-IT"/>
              <a:pPr/>
              <a:t>43</a:t>
            </a:fld>
            <a:endParaRPr lang="it-IT" altLang="it-IT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Modello (</a:t>
            </a:r>
            <a:r>
              <a:rPr lang="it-IT" altLang="it-IT" dirty="0" err="1"/>
              <a:t>cont</a:t>
            </a:r>
            <a:r>
              <a:rPr lang="it-IT" altLang="it-IT" dirty="0"/>
              <a:t>.)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1676400"/>
            <a:ext cx="8420100" cy="44196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vincolo:</a:t>
            </a:r>
            <a:r>
              <a:rPr lang="it-IT" altLang="it-IT" sz="2400" dirty="0"/>
              <a:t>			</a:t>
            </a:r>
            <a:r>
              <a:rPr lang="it-IT" altLang="it-IT" sz="2000" i="1" dirty="0" err="1">
                <a:latin typeface="Symbol" pitchFamily="18" charset="2"/>
              </a:rPr>
              <a:t>l</a:t>
            </a:r>
            <a:r>
              <a:rPr lang="it-IT" altLang="it-IT" sz="2000" i="1" dirty="0" err="1"/>
              <a:t>T</a:t>
            </a:r>
            <a:r>
              <a:rPr lang="it-IT" altLang="it-IT" sz="2000" i="1" dirty="0"/>
              <a:t>= Q.</a:t>
            </a:r>
          </a:p>
          <a:p>
            <a:pPr>
              <a:lnSpc>
                <a:spcPct val="150000"/>
              </a:lnSpc>
            </a:pPr>
            <a:r>
              <a:rPr lang="it-IT" altLang="it-IT" sz="2400" dirty="0">
                <a:latin typeface="+mj-lt"/>
              </a:rPr>
              <a:t>obiettivo:</a:t>
            </a:r>
          </a:p>
          <a:p>
            <a:pPr lvl="1">
              <a:lnSpc>
                <a:spcPct val="150000"/>
              </a:lnSpc>
              <a:buFontTx/>
              <a:buNone/>
            </a:pPr>
            <a:r>
              <a:rPr lang="it-IT" altLang="it-IT" sz="2000" dirty="0">
                <a:latin typeface="+mj-lt"/>
              </a:rPr>
              <a:t>poiché il costo per periodo risulta essere</a:t>
            </a:r>
          </a:p>
          <a:p>
            <a:pPr lvl="1" algn="ctr">
              <a:lnSpc>
                <a:spcPct val="150000"/>
              </a:lnSpc>
              <a:buFontTx/>
              <a:buNone/>
            </a:pPr>
            <a:r>
              <a:rPr lang="it-IT" altLang="it-IT" sz="2000" i="1" dirty="0"/>
              <a:t>K + </a:t>
            </a:r>
            <a:r>
              <a:rPr lang="it-IT" altLang="it-IT" sz="2000" i="1" dirty="0" err="1"/>
              <a:t>cQ</a:t>
            </a:r>
            <a:r>
              <a:rPr lang="it-IT" altLang="it-IT" sz="2000" i="1" dirty="0"/>
              <a:t> + </a:t>
            </a:r>
            <a:r>
              <a:rPr lang="it-IT" altLang="it-IT" i="1" dirty="0" err="1">
                <a:latin typeface="Symbol" pitchFamily="18" charset="2"/>
              </a:rPr>
              <a:t>ò</a:t>
            </a:r>
            <a:r>
              <a:rPr lang="it-IT" altLang="it-IT" sz="2000" i="1" baseline="-25000" dirty="0" err="1">
                <a:latin typeface="Symbol" pitchFamily="18" charset="2"/>
              </a:rPr>
              <a:t>T</a:t>
            </a:r>
            <a:r>
              <a:rPr lang="it-IT" altLang="it-IT" sz="2000" i="1" baseline="-25000" dirty="0">
                <a:latin typeface="Symbol" pitchFamily="18" charset="2"/>
              </a:rPr>
              <a:t> </a:t>
            </a:r>
            <a:r>
              <a:rPr lang="it-IT" altLang="it-IT" sz="2000" i="1" dirty="0" err="1"/>
              <a:t>hI</a:t>
            </a:r>
            <a:r>
              <a:rPr lang="it-IT" altLang="it-IT" sz="2000" i="1" dirty="0"/>
              <a:t>(t)</a:t>
            </a:r>
            <a:r>
              <a:rPr lang="it-IT" altLang="it-IT" sz="2000" i="1" dirty="0" err="1"/>
              <a:t>dt</a:t>
            </a:r>
            <a:r>
              <a:rPr lang="it-IT" altLang="it-IT" sz="2000" i="1" dirty="0"/>
              <a:t> = K + </a:t>
            </a:r>
            <a:r>
              <a:rPr lang="it-IT" altLang="it-IT" sz="2000" i="1" dirty="0" err="1"/>
              <a:t>cQ</a:t>
            </a:r>
            <a:r>
              <a:rPr lang="it-IT" altLang="it-IT" sz="2000" i="1" dirty="0"/>
              <a:t> + </a:t>
            </a:r>
            <a:r>
              <a:rPr lang="it-IT" altLang="it-IT" sz="2000" i="1" dirty="0" err="1"/>
              <a:t>hQ</a:t>
            </a:r>
            <a:r>
              <a:rPr lang="it-IT" altLang="it-IT" sz="2000" dirty="0" err="1"/>
              <a:t>T</a:t>
            </a:r>
            <a:r>
              <a:rPr lang="it-IT" altLang="it-IT" sz="2000" i="1" dirty="0"/>
              <a:t>/2</a:t>
            </a:r>
            <a:endParaRPr lang="it-IT" altLang="it-IT" sz="2000" dirty="0"/>
          </a:p>
          <a:p>
            <a:pPr lvl="1">
              <a:lnSpc>
                <a:spcPct val="110000"/>
              </a:lnSpc>
              <a:buFontTx/>
              <a:buNone/>
            </a:pPr>
            <a:r>
              <a:rPr lang="it-IT" altLang="it-IT" sz="2000" dirty="0">
                <a:latin typeface="+mj-lt"/>
              </a:rPr>
              <a:t>l’obiettivo da minimizzare è</a:t>
            </a:r>
          </a:p>
          <a:p>
            <a:pPr lvl="1" algn="ctr">
              <a:lnSpc>
                <a:spcPct val="150000"/>
              </a:lnSpc>
              <a:buFontTx/>
              <a:buNone/>
            </a:pPr>
            <a:r>
              <a:rPr lang="it-IT" altLang="it-IT" sz="2000" i="1" dirty="0"/>
              <a:t>G(Q) = (K + </a:t>
            </a:r>
            <a:r>
              <a:rPr lang="it-IT" altLang="it-IT" sz="2000" i="1" dirty="0" err="1"/>
              <a:t>cQ</a:t>
            </a:r>
            <a:r>
              <a:rPr lang="it-IT" altLang="it-IT" sz="2000" i="1" dirty="0"/>
              <a:t>)/T + </a:t>
            </a:r>
            <a:r>
              <a:rPr lang="it-IT" altLang="it-IT" sz="2000" i="1" dirty="0" err="1"/>
              <a:t>hQ</a:t>
            </a:r>
            <a:r>
              <a:rPr lang="it-IT" altLang="it-IT" sz="2000" i="1" dirty="0"/>
              <a:t>/2 = </a:t>
            </a:r>
            <a:r>
              <a:rPr lang="it-IT" altLang="it-IT" sz="2000" i="1" dirty="0" err="1"/>
              <a:t>K</a:t>
            </a:r>
            <a:r>
              <a:rPr lang="it-IT" altLang="it-IT" sz="2000" i="1" dirty="0" err="1">
                <a:latin typeface="Symbol" pitchFamily="18" charset="2"/>
              </a:rPr>
              <a:t>l</a:t>
            </a:r>
            <a:r>
              <a:rPr lang="it-IT" altLang="it-IT" sz="2000" i="1" dirty="0"/>
              <a:t>/Q + </a:t>
            </a:r>
            <a:r>
              <a:rPr lang="it-IT" altLang="it-IT" sz="2000" i="1" dirty="0" err="1">
                <a:latin typeface="Symbol" pitchFamily="18" charset="2"/>
              </a:rPr>
              <a:t>l</a:t>
            </a:r>
            <a:r>
              <a:rPr lang="it-IT" altLang="it-IT" sz="2000" i="1" dirty="0" err="1"/>
              <a:t>c</a:t>
            </a:r>
            <a:r>
              <a:rPr lang="it-IT" altLang="it-IT" sz="2000" i="1" dirty="0"/>
              <a:t> + </a:t>
            </a:r>
            <a:r>
              <a:rPr lang="it-IT" altLang="it-IT" sz="2000" i="1" dirty="0" err="1"/>
              <a:t>hQ</a:t>
            </a:r>
            <a:r>
              <a:rPr lang="it-IT" altLang="it-IT" sz="2000" i="1" dirty="0"/>
              <a:t>/2 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B831-D312-4ADF-9C38-2850D3FAA3A7}" type="slidenum">
              <a:rPr lang="it-IT" altLang="it-IT">
                <a:latin typeface="+mj-lt"/>
              </a:rPr>
              <a:pPr/>
              <a:t>44</a:t>
            </a:fld>
            <a:endParaRPr lang="it-IT" altLang="it-IT">
              <a:latin typeface="+mj-lt"/>
            </a:endParaRPr>
          </a:p>
        </p:txBody>
      </p:sp>
      <p:sp>
        <p:nvSpPr>
          <p:cNvPr id="1034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Rappresentazione grafica</a:t>
            </a:r>
          </a:p>
        </p:txBody>
      </p:sp>
      <p:grpSp>
        <p:nvGrpSpPr>
          <p:cNvPr id="103440" name="Group 1040"/>
          <p:cNvGrpSpPr>
            <a:grpSpLocks/>
          </p:cNvGrpSpPr>
          <p:nvPr/>
        </p:nvGrpSpPr>
        <p:grpSpPr bwMode="auto">
          <a:xfrm>
            <a:off x="2438400" y="2057401"/>
            <a:ext cx="7545388" cy="3889375"/>
            <a:chOff x="816" y="1296"/>
            <a:chExt cx="4753" cy="2450"/>
          </a:xfrm>
        </p:grpSpPr>
        <p:graphicFrame>
          <p:nvGraphicFramePr>
            <p:cNvPr id="103427" name="Object 1027"/>
            <p:cNvGraphicFramePr>
              <a:graphicFrameLocks noChangeAspect="1"/>
            </p:cNvGraphicFramePr>
            <p:nvPr/>
          </p:nvGraphicFramePr>
          <p:xfrm>
            <a:off x="816" y="1296"/>
            <a:ext cx="4753" cy="21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8" name="Worksheet" r:id="rId3" imgW="4267742" imgH="1958667" progId="Excel.Sheet.8">
                    <p:embed/>
                  </p:oleObj>
                </mc:Choice>
                <mc:Fallback>
                  <p:oleObj name="Worksheet" r:id="rId3" imgW="4267742" imgH="1958667" progId="Excel.Sheet.8">
                    <p:embed/>
                    <p:pic>
                      <p:nvPicPr>
                        <p:cNvPr id="103427" name="Object 10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1296"/>
                          <a:ext cx="4753" cy="218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17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428" name="Text Box 1028"/>
            <p:cNvSpPr txBox="1">
              <a:spLocks noChangeArrowheads="1"/>
            </p:cNvSpPr>
            <p:nvPr/>
          </p:nvSpPr>
          <p:spPr bwMode="auto">
            <a:xfrm>
              <a:off x="2400" y="2975"/>
              <a:ext cx="21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GB" altLang="it-IT" sz="2400">
                  <a:latin typeface="+mj-lt"/>
                </a:rPr>
                <a:t>T</a:t>
              </a:r>
            </a:p>
          </p:txBody>
        </p:sp>
        <p:sp>
          <p:nvSpPr>
            <p:cNvPr id="103429" name="Text Box 1029"/>
            <p:cNvSpPr txBox="1">
              <a:spLocks noChangeArrowheads="1"/>
            </p:cNvSpPr>
            <p:nvPr/>
          </p:nvSpPr>
          <p:spPr bwMode="auto">
            <a:xfrm>
              <a:off x="1824" y="1968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GB" altLang="it-IT" sz="2400">
                  <a:latin typeface="+mj-lt"/>
                </a:rPr>
                <a:t>Q</a:t>
              </a:r>
            </a:p>
          </p:txBody>
        </p:sp>
        <p:sp>
          <p:nvSpPr>
            <p:cNvPr id="103430" name="Text Box 1030"/>
            <p:cNvSpPr txBox="1">
              <a:spLocks noChangeArrowheads="1"/>
            </p:cNvSpPr>
            <p:nvPr/>
          </p:nvSpPr>
          <p:spPr bwMode="auto">
            <a:xfrm>
              <a:off x="2592" y="1439"/>
              <a:ext cx="15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GB" altLang="it-IT" sz="2400">
                  <a:latin typeface="+mj-lt"/>
                </a:rPr>
                <a:t>l</a:t>
              </a:r>
            </a:p>
          </p:txBody>
        </p:sp>
        <p:sp>
          <p:nvSpPr>
            <p:cNvPr id="103431" name="Line 1031"/>
            <p:cNvSpPr>
              <a:spLocks noChangeShapeType="1"/>
            </p:cNvSpPr>
            <p:nvPr/>
          </p:nvSpPr>
          <p:spPr bwMode="auto">
            <a:xfrm>
              <a:off x="2208" y="2928"/>
              <a:ext cx="720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>
                <a:latin typeface="+mj-lt"/>
              </a:endParaRPr>
            </a:p>
          </p:txBody>
        </p:sp>
        <p:sp>
          <p:nvSpPr>
            <p:cNvPr id="103433" name="Line 1033"/>
            <p:cNvSpPr>
              <a:spLocks noChangeShapeType="1"/>
            </p:cNvSpPr>
            <p:nvPr/>
          </p:nvSpPr>
          <p:spPr bwMode="auto">
            <a:xfrm>
              <a:off x="2112" y="1584"/>
              <a:ext cx="0" cy="120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 type="arrow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>
                <a:latin typeface="+mj-lt"/>
              </a:endParaRPr>
            </a:p>
          </p:txBody>
        </p:sp>
        <p:sp>
          <p:nvSpPr>
            <p:cNvPr id="103434" name="Line 1034"/>
            <p:cNvSpPr>
              <a:spLocks noChangeShapeType="1"/>
            </p:cNvSpPr>
            <p:nvPr/>
          </p:nvSpPr>
          <p:spPr bwMode="auto">
            <a:xfrm flipH="1">
              <a:off x="2592" y="1680"/>
              <a:ext cx="96" cy="33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>
                <a:latin typeface="+mj-lt"/>
              </a:endParaRPr>
            </a:p>
          </p:txBody>
        </p:sp>
        <p:sp>
          <p:nvSpPr>
            <p:cNvPr id="103435" name="Text Box 1035"/>
            <p:cNvSpPr txBox="1">
              <a:spLocks noChangeArrowheads="1"/>
            </p:cNvSpPr>
            <p:nvPr/>
          </p:nvSpPr>
          <p:spPr bwMode="auto">
            <a:xfrm>
              <a:off x="960" y="2639"/>
              <a:ext cx="22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GB" altLang="it-IT" sz="2400">
                  <a:latin typeface="+mj-lt"/>
                </a:rPr>
                <a:t>R</a:t>
              </a:r>
            </a:p>
          </p:txBody>
        </p:sp>
        <p:sp>
          <p:nvSpPr>
            <p:cNvPr id="103436" name="Line 1036"/>
            <p:cNvSpPr>
              <a:spLocks noChangeShapeType="1"/>
            </p:cNvSpPr>
            <p:nvPr/>
          </p:nvSpPr>
          <p:spPr bwMode="auto">
            <a:xfrm>
              <a:off x="1152" y="2784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>
                <a:latin typeface="+mj-lt"/>
              </a:endParaRPr>
            </a:p>
          </p:txBody>
        </p:sp>
        <p:sp>
          <p:nvSpPr>
            <p:cNvPr id="103437" name="Text Box 1037"/>
            <p:cNvSpPr txBox="1">
              <a:spLocks noChangeArrowheads="1"/>
            </p:cNvSpPr>
            <p:nvPr/>
          </p:nvSpPr>
          <p:spPr bwMode="auto">
            <a:xfrm>
              <a:off x="3648" y="3455"/>
              <a:ext cx="146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GB" altLang="it-IT" sz="2400">
                  <a:latin typeface="+mj-lt"/>
                </a:rPr>
                <a:t>istanti di riordino</a:t>
              </a:r>
            </a:p>
          </p:txBody>
        </p:sp>
        <p:sp>
          <p:nvSpPr>
            <p:cNvPr id="103438" name="Line 1038"/>
            <p:cNvSpPr>
              <a:spLocks noChangeShapeType="1"/>
            </p:cNvSpPr>
            <p:nvPr/>
          </p:nvSpPr>
          <p:spPr bwMode="auto">
            <a:xfrm flipH="1" flipV="1">
              <a:off x="3792" y="2880"/>
              <a:ext cx="432" cy="528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>
                <a:latin typeface="+mj-lt"/>
              </a:endParaRPr>
            </a:p>
          </p:txBody>
        </p:sp>
        <p:sp>
          <p:nvSpPr>
            <p:cNvPr id="103439" name="Line 1039"/>
            <p:cNvSpPr>
              <a:spLocks noChangeShapeType="1"/>
            </p:cNvSpPr>
            <p:nvPr/>
          </p:nvSpPr>
          <p:spPr bwMode="auto">
            <a:xfrm flipV="1">
              <a:off x="4224" y="2880"/>
              <a:ext cx="240" cy="528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>
                <a:latin typeface="+mj-lt"/>
              </a:endParaRPr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B91FEF-AFB9-4ECA-9FA5-733CD2C24445}" type="slidenum">
              <a:rPr lang="it-IT" altLang="it-IT"/>
              <a:pPr/>
              <a:t>45</a:t>
            </a:fld>
            <a:endParaRPr lang="it-IT" altLang="it-IT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Soluzione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1676400"/>
            <a:ext cx="8420100" cy="441960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FontTx/>
              <a:buNone/>
            </a:pPr>
            <a:r>
              <a:rPr lang="it-IT" altLang="it-IT" sz="2400" dirty="0">
                <a:latin typeface="+mj-lt"/>
              </a:rPr>
              <a:t>derivando rispetto a </a:t>
            </a:r>
            <a:r>
              <a:rPr lang="it-IT" altLang="it-IT" sz="2400" i="1" dirty="0">
                <a:latin typeface="+mj-lt"/>
              </a:rPr>
              <a:t>Q</a:t>
            </a:r>
          </a:p>
          <a:p>
            <a:pPr>
              <a:lnSpc>
                <a:spcPct val="150000"/>
              </a:lnSpc>
              <a:buFontTx/>
              <a:buNone/>
            </a:pPr>
            <a:endParaRPr lang="it-IT" altLang="it-IT" sz="2400" i="1" dirty="0"/>
          </a:p>
          <a:p>
            <a:pPr algn="ctr">
              <a:lnSpc>
                <a:spcPct val="150000"/>
              </a:lnSpc>
              <a:buFontTx/>
              <a:buNone/>
            </a:pPr>
            <a:r>
              <a:rPr lang="it-IT" altLang="it-IT" sz="2400" i="1" dirty="0" err="1"/>
              <a:t>dG</a:t>
            </a:r>
            <a:r>
              <a:rPr lang="it-IT" altLang="it-IT" sz="2400" i="1" dirty="0"/>
              <a:t>(Q)/</a:t>
            </a:r>
            <a:r>
              <a:rPr lang="it-IT" altLang="it-IT" sz="2400" i="1" dirty="0" err="1"/>
              <a:t>dQ</a:t>
            </a:r>
            <a:r>
              <a:rPr lang="it-IT" altLang="it-IT" sz="2400" i="1" dirty="0"/>
              <a:t> = -</a:t>
            </a:r>
            <a:r>
              <a:rPr lang="it-IT" altLang="it-IT" sz="2400" i="1" dirty="0" err="1"/>
              <a:t>K</a:t>
            </a:r>
            <a:r>
              <a:rPr lang="it-IT" altLang="it-IT" sz="2400" i="1" dirty="0" err="1">
                <a:latin typeface="Symbol" pitchFamily="18" charset="2"/>
              </a:rPr>
              <a:t>l</a:t>
            </a:r>
            <a:r>
              <a:rPr lang="it-IT" altLang="it-IT" sz="2400" i="1" dirty="0"/>
              <a:t>/Q</a:t>
            </a:r>
            <a:r>
              <a:rPr lang="it-IT" altLang="it-IT" sz="2400" i="1" baseline="30000" dirty="0"/>
              <a:t>2</a:t>
            </a:r>
            <a:r>
              <a:rPr lang="it-IT" altLang="it-IT" sz="2400" i="1" dirty="0"/>
              <a:t> + h/2</a:t>
            </a:r>
            <a:endParaRPr lang="it-IT" altLang="it-IT" sz="2400" dirty="0"/>
          </a:p>
          <a:p>
            <a:pPr algn="ctr">
              <a:lnSpc>
                <a:spcPct val="150000"/>
              </a:lnSpc>
              <a:buFontTx/>
              <a:buNone/>
            </a:pPr>
            <a:r>
              <a:rPr lang="it-IT" altLang="it-IT" sz="2400" i="1" dirty="0"/>
              <a:t>d</a:t>
            </a:r>
            <a:r>
              <a:rPr lang="it-IT" altLang="it-IT" sz="2400" i="1" baseline="30000" dirty="0"/>
              <a:t>2</a:t>
            </a:r>
            <a:r>
              <a:rPr lang="it-IT" altLang="it-IT" sz="2400" i="1" dirty="0"/>
              <a:t>G(Q)/dQ</a:t>
            </a:r>
            <a:r>
              <a:rPr lang="it-IT" altLang="it-IT" sz="2400" i="1" baseline="30000" dirty="0"/>
              <a:t>2</a:t>
            </a:r>
            <a:r>
              <a:rPr lang="it-IT" altLang="it-IT" sz="2400" i="1" dirty="0"/>
              <a:t> = 2K</a:t>
            </a:r>
            <a:r>
              <a:rPr lang="it-IT" altLang="it-IT" sz="2400" i="1" dirty="0">
                <a:latin typeface="Symbol" pitchFamily="18" charset="2"/>
              </a:rPr>
              <a:t>l</a:t>
            </a:r>
            <a:r>
              <a:rPr lang="it-IT" altLang="it-IT" sz="2400" i="1" dirty="0"/>
              <a:t>/Q</a:t>
            </a:r>
            <a:r>
              <a:rPr lang="it-IT" altLang="it-IT" sz="2400" i="1" baseline="30000" dirty="0"/>
              <a:t>3</a:t>
            </a:r>
            <a:r>
              <a:rPr lang="it-IT" altLang="it-IT" sz="2400" i="1" dirty="0"/>
              <a:t> &gt;0</a:t>
            </a:r>
            <a:r>
              <a:rPr lang="it-IT" altLang="it-IT" sz="2400" dirty="0"/>
              <a:t>    per </a:t>
            </a:r>
            <a:r>
              <a:rPr lang="it-IT" altLang="it-IT" sz="2400" i="1" dirty="0"/>
              <a:t>Q &gt; 0</a:t>
            </a:r>
          </a:p>
          <a:p>
            <a:pPr algn="ctr">
              <a:lnSpc>
                <a:spcPct val="150000"/>
              </a:lnSpc>
              <a:buFontTx/>
              <a:buNone/>
            </a:pPr>
            <a:endParaRPr lang="it-IT" altLang="it-IT" sz="2400" i="1" dirty="0"/>
          </a:p>
          <a:p>
            <a:pPr>
              <a:lnSpc>
                <a:spcPct val="150000"/>
              </a:lnSpc>
              <a:buFontTx/>
              <a:buNone/>
            </a:pPr>
            <a:r>
              <a:rPr lang="it-IT" altLang="it-IT" sz="2400" dirty="0"/>
              <a:t>	</a:t>
            </a:r>
            <a:r>
              <a:rPr lang="it-IT" altLang="it-IT" sz="2400" dirty="0">
                <a:latin typeface="+mj-lt"/>
              </a:rPr>
              <a:t>G(Q) è una funzione convessa con derivata indipendente dalla componente variabile del costo d’ordine.</a:t>
            </a:r>
            <a:r>
              <a:rPr lang="it-IT" altLang="it-IT" sz="2400" i="1" dirty="0">
                <a:latin typeface="+mj-lt"/>
              </a:rPr>
              <a:t>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C792D-6AF6-4097-8270-4D471A5334E4}" type="slidenum">
              <a:rPr lang="it-IT" altLang="it-IT">
                <a:latin typeface="+mj-lt"/>
              </a:rPr>
              <a:pPr/>
              <a:t>46</a:t>
            </a:fld>
            <a:endParaRPr lang="it-IT" altLang="it-IT">
              <a:latin typeface="+mj-lt"/>
            </a:endParaRPr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Soluzione</a:t>
            </a:r>
          </a:p>
        </p:txBody>
      </p:sp>
      <p:grpSp>
        <p:nvGrpSpPr>
          <p:cNvPr id="106507" name="Group 11"/>
          <p:cNvGrpSpPr>
            <a:grpSpLocks/>
          </p:cNvGrpSpPr>
          <p:nvPr/>
        </p:nvGrpSpPr>
        <p:grpSpPr bwMode="auto">
          <a:xfrm>
            <a:off x="2362200" y="1600201"/>
            <a:ext cx="7924800" cy="4125913"/>
            <a:chOff x="816" y="1152"/>
            <a:chExt cx="4992" cy="2599"/>
          </a:xfrm>
        </p:grpSpPr>
        <p:graphicFrame>
          <p:nvGraphicFramePr>
            <p:cNvPr id="106499" name="Object 3"/>
            <p:cNvGraphicFramePr>
              <a:graphicFrameLocks noChangeAspect="1"/>
            </p:cNvGraphicFramePr>
            <p:nvPr/>
          </p:nvGraphicFramePr>
          <p:xfrm>
            <a:off x="816" y="1152"/>
            <a:ext cx="4992" cy="25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12" name="Worksheet" r:id="rId3" imgW="4267742" imgH="1958667" progId="Excel.Sheet.8">
                    <p:embed/>
                  </p:oleObj>
                </mc:Choice>
                <mc:Fallback>
                  <p:oleObj name="Worksheet" r:id="rId3" imgW="4267742" imgH="1958667" progId="Excel.Sheet.8">
                    <p:embed/>
                    <p:pic>
                      <p:nvPicPr>
                        <p:cNvPr id="106499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6" y="1152"/>
                          <a:ext cx="4992" cy="25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317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6500" name="Text Box 4"/>
            <p:cNvSpPr txBox="1">
              <a:spLocks noChangeArrowheads="1"/>
            </p:cNvSpPr>
            <p:nvPr/>
          </p:nvSpPr>
          <p:spPr bwMode="auto">
            <a:xfrm>
              <a:off x="3552" y="1583"/>
              <a:ext cx="4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GB" altLang="it-IT" sz="2400" i="1">
                  <a:latin typeface="+mj-lt"/>
                </a:rPr>
                <a:t>G(Q)</a:t>
              </a:r>
              <a:endParaRPr lang="en-GB" altLang="it-IT" sz="2400">
                <a:latin typeface="+mj-lt"/>
              </a:endParaRPr>
            </a:p>
          </p:txBody>
        </p:sp>
        <p:sp>
          <p:nvSpPr>
            <p:cNvPr id="106501" name="Text Box 5"/>
            <p:cNvSpPr txBox="1">
              <a:spLocks noChangeArrowheads="1"/>
            </p:cNvSpPr>
            <p:nvPr/>
          </p:nvSpPr>
          <p:spPr bwMode="auto">
            <a:xfrm>
              <a:off x="1767" y="1680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GB" altLang="it-IT" sz="2400">
                <a:latin typeface="+mj-lt"/>
              </a:endParaRPr>
            </a:p>
          </p:txBody>
        </p:sp>
        <p:sp>
          <p:nvSpPr>
            <p:cNvPr id="106502" name="Rectangle 6"/>
            <p:cNvSpPr>
              <a:spLocks noChangeArrowheads="1"/>
            </p:cNvSpPr>
            <p:nvPr/>
          </p:nvSpPr>
          <p:spPr bwMode="auto">
            <a:xfrm>
              <a:off x="4230" y="2163"/>
              <a:ext cx="531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GB" altLang="it-IT" sz="2400" i="1">
                  <a:latin typeface="+mj-lt"/>
                </a:rPr>
                <a:t>hQ/2</a:t>
              </a:r>
            </a:p>
          </p:txBody>
        </p:sp>
        <p:sp>
          <p:nvSpPr>
            <p:cNvPr id="106503" name="Text Box 7"/>
            <p:cNvSpPr txBox="1">
              <a:spLocks noChangeArrowheads="1"/>
            </p:cNvSpPr>
            <p:nvPr/>
          </p:nvSpPr>
          <p:spPr bwMode="auto">
            <a:xfrm>
              <a:off x="4709" y="2687"/>
              <a:ext cx="45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it-IT" sz="2400" i="1">
                  <a:latin typeface="+mj-lt"/>
                </a:rPr>
                <a:t>Kl/Q</a:t>
              </a:r>
            </a:p>
          </p:txBody>
        </p:sp>
        <p:sp>
          <p:nvSpPr>
            <p:cNvPr id="106504" name="Text Box 8"/>
            <p:cNvSpPr txBox="1">
              <a:spLocks noChangeArrowheads="1"/>
            </p:cNvSpPr>
            <p:nvPr/>
          </p:nvSpPr>
          <p:spPr bwMode="auto">
            <a:xfrm>
              <a:off x="5088" y="3311"/>
              <a:ext cx="24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en-GB" altLang="it-IT" sz="2400" i="1">
                  <a:latin typeface="+mj-lt"/>
                </a:rPr>
                <a:t>Q</a:t>
              </a:r>
            </a:p>
          </p:txBody>
        </p:sp>
        <p:sp>
          <p:nvSpPr>
            <p:cNvPr id="106505" name="Line 9"/>
            <p:cNvSpPr>
              <a:spLocks noChangeShapeType="1"/>
            </p:cNvSpPr>
            <p:nvPr/>
          </p:nvSpPr>
          <p:spPr bwMode="auto">
            <a:xfrm>
              <a:off x="2256" y="2064"/>
              <a:ext cx="0" cy="1296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>
                <a:latin typeface="+mj-lt"/>
              </a:endParaRPr>
            </a:p>
          </p:txBody>
        </p:sp>
        <p:sp>
          <p:nvSpPr>
            <p:cNvPr id="106506" name="Text Box 10"/>
            <p:cNvSpPr txBox="1">
              <a:spLocks noChangeArrowheads="1"/>
            </p:cNvSpPr>
            <p:nvPr/>
          </p:nvSpPr>
          <p:spPr bwMode="auto">
            <a:xfrm>
              <a:off x="2016" y="3360"/>
              <a:ext cx="35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17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altLang="it-IT" sz="2400" i="1">
                  <a:latin typeface="+mj-lt"/>
                </a:rPr>
                <a:t>Q*</a:t>
              </a:r>
            </a:p>
          </p:txBody>
        </p:sp>
      </p:grp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21A5A-F79E-4ACA-A8C4-5B66406627F3}" type="slidenum">
              <a:rPr lang="it-IT" altLang="it-IT"/>
              <a:pPr/>
              <a:t>47</a:t>
            </a:fld>
            <a:endParaRPr lang="it-IT" altLang="it-IT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Soluzione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981200"/>
            <a:ext cx="8477250" cy="3810000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it-IT" altLang="it-IT" sz="2400" dirty="0">
                <a:latin typeface="+mj-lt"/>
              </a:rPr>
              <a:t>minimo in</a:t>
            </a:r>
          </a:p>
          <a:p>
            <a:pPr>
              <a:lnSpc>
                <a:spcPct val="150000"/>
              </a:lnSpc>
              <a:buFontTx/>
              <a:buNone/>
            </a:pPr>
            <a:endParaRPr lang="it-IT" altLang="it-IT" sz="2400" dirty="0"/>
          </a:p>
          <a:p>
            <a:pPr>
              <a:lnSpc>
                <a:spcPct val="150000"/>
              </a:lnSpc>
              <a:buFontTx/>
              <a:buNone/>
            </a:pPr>
            <a:endParaRPr lang="it-IT" altLang="it-IT" sz="2400" dirty="0"/>
          </a:p>
          <a:p>
            <a:pPr>
              <a:lnSpc>
                <a:spcPct val="150000"/>
              </a:lnSpc>
              <a:buFontTx/>
              <a:buNone/>
            </a:pPr>
            <a:endParaRPr lang="it-IT" altLang="it-IT" sz="2400" dirty="0"/>
          </a:p>
          <a:p>
            <a:pPr>
              <a:lnSpc>
                <a:spcPct val="150000"/>
              </a:lnSpc>
              <a:buFontTx/>
              <a:buNone/>
            </a:pPr>
            <a:r>
              <a:rPr lang="it-IT" altLang="it-IT" sz="2400" dirty="0">
                <a:latin typeface="+mj-lt"/>
              </a:rPr>
              <a:t>indipendentemente dal prezzo di acquisto della merce</a:t>
            </a:r>
            <a:endParaRPr lang="it-IT" altLang="it-IT" sz="2400" i="1" dirty="0">
              <a:latin typeface="+mj-lt"/>
            </a:endParaRPr>
          </a:p>
        </p:txBody>
      </p:sp>
      <p:graphicFrame>
        <p:nvGraphicFramePr>
          <p:cNvPr id="105477" name="Object 5"/>
          <p:cNvGraphicFramePr>
            <a:graphicFrameLocks noChangeAspect="1"/>
          </p:cNvGraphicFramePr>
          <p:nvPr/>
        </p:nvGraphicFramePr>
        <p:xfrm>
          <a:off x="5257800" y="2362201"/>
          <a:ext cx="16002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3" imgW="799920" imgH="444240" progId="Equation.3">
                  <p:embed/>
                </p:oleObj>
              </mc:Choice>
              <mc:Fallback>
                <p:oleObj name="Equation" r:id="rId3" imgW="799920" imgH="444240" progId="Equation.3">
                  <p:embed/>
                  <p:pic>
                    <p:nvPicPr>
                      <p:cNvPr id="1054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362201"/>
                        <a:ext cx="1600200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478" name="Object 6"/>
          <p:cNvGraphicFramePr>
            <a:graphicFrameLocks noChangeAspect="1"/>
          </p:cNvGraphicFramePr>
          <p:nvPr/>
        </p:nvGraphicFramePr>
        <p:xfrm>
          <a:off x="5334000" y="3429001"/>
          <a:ext cx="140335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5" imgW="711000" imgH="444240" progId="Equation.3">
                  <p:embed/>
                </p:oleObj>
              </mc:Choice>
              <mc:Fallback>
                <p:oleObj name="Equation" r:id="rId5" imgW="711000" imgH="444240" progId="Equation.3">
                  <p:embed/>
                  <p:pic>
                    <p:nvPicPr>
                      <p:cNvPr id="1054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429001"/>
                        <a:ext cx="1403350" cy="874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ED04A-B0ED-46D1-B8CD-1548303EA5AE}" type="slidenum">
              <a:rPr lang="it-IT" altLang="it-IT"/>
              <a:pPr/>
              <a:t>48</a:t>
            </a:fld>
            <a:endParaRPr lang="it-IT" altLang="it-IT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Soluzione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1981200"/>
            <a:ext cx="8477250" cy="990600"/>
          </a:xfrm>
        </p:spPr>
        <p:txBody>
          <a:bodyPr/>
          <a:lstStyle/>
          <a:p>
            <a:pPr>
              <a:lnSpc>
                <a:spcPct val="150000"/>
              </a:lnSpc>
              <a:buFontTx/>
              <a:buNone/>
            </a:pPr>
            <a:r>
              <a:rPr lang="it-IT" altLang="it-IT" sz="2400" dirty="0">
                <a:latin typeface="+mj-lt"/>
              </a:rPr>
              <a:t>valore ottimo del costo per unità di tempo</a:t>
            </a:r>
          </a:p>
          <a:p>
            <a:pPr>
              <a:lnSpc>
                <a:spcPct val="150000"/>
              </a:lnSpc>
              <a:buFontTx/>
              <a:buNone/>
            </a:pPr>
            <a:endParaRPr lang="it-IT" altLang="it-IT" sz="2400" dirty="0">
              <a:latin typeface="+mj-lt"/>
            </a:endParaRPr>
          </a:p>
          <a:p>
            <a:pPr>
              <a:lnSpc>
                <a:spcPct val="150000"/>
              </a:lnSpc>
              <a:buFontTx/>
              <a:buNone/>
            </a:pPr>
            <a:endParaRPr lang="it-IT" altLang="it-IT" sz="2400" dirty="0"/>
          </a:p>
          <a:p>
            <a:pPr>
              <a:lnSpc>
                <a:spcPct val="150000"/>
              </a:lnSpc>
              <a:buFontTx/>
              <a:buNone/>
            </a:pPr>
            <a:endParaRPr lang="it-IT" altLang="it-IT" sz="2400" dirty="0"/>
          </a:p>
          <a:p>
            <a:pPr>
              <a:lnSpc>
                <a:spcPct val="150000"/>
              </a:lnSpc>
              <a:buFontTx/>
              <a:buNone/>
            </a:pPr>
            <a:endParaRPr lang="it-IT" altLang="it-IT" sz="2400" i="1" dirty="0"/>
          </a:p>
        </p:txBody>
      </p:sp>
      <p:sp>
        <p:nvSpPr>
          <p:cNvPr id="107526" name="Rectangle 6"/>
          <p:cNvSpPr>
            <a:spLocks noChangeArrowheads="1"/>
          </p:cNvSpPr>
          <p:nvPr/>
        </p:nvSpPr>
        <p:spPr bwMode="auto">
          <a:xfrm>
            <a:off x="1904999" y="4953000"/>
            <a:ext cx="9573983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altLang="it-IT" dirty="0">
                <a:latin typeface="+mj-lt"/>
              </a:rPr>
              <a:t>NB: </a:t>
            </a:r>
            <a:r>
              <a:rPr lang="it-IT" altLang="it-IT" dirty="0">
                <a:latin typeface="+mj-lt"/>
              </a:rPr>
              <a:t>all’ottimo,</a:t>
            </a:r>
            <a:r>
              <a:rPr lang="it-IT" altLang="it-IT" dirty="0"/>
              <a:t> </a:t>
            </a:r>
            <a:r>
              <a:rPr lang="it-IT" altLang="it-IT" dirty="0">
                <a:latin typeface="+mj-lt"/>
              </a:rPr>
              <a:t>le componenti dovute al costo di mantenimento e al costo fisso d’ordine sono uguali</a:t>
            </a:r>
            <a:endParaRPr lang="it-IT" altLang="it-IT" sz="2400" i="1" dirty="0">
              <a:latin typeface="+mj-lt"/>
            </a:endParaRPr>
          </a:p>
        </p:txBody>
      </p:sp>
      <p:grpSp>
        <p:nvGrpSpPr>
          <p:cNvPr id="107530" name="Group 10"/>
          <p:cNvGrpSpPr>
            <a:grpSpLocks/>
          </p:cNvGrpSpPr>
          <p:nvPr/>
        </p:nvGrpSpPr>
        <p:grpSpPr bwMode="auto">
          <a:xfrm>
            <a:off x="1866900" y="3124200"/>
            <a:ext cx="8382000" cy="1676400"/>
            <a:chOff x="456" y="1968"/>
            <a:chExt cx="5280" cy="1056"/>
          </a:xfrm>
        </p:grpSpPr>
        <p:graphicFrame>
          <p:nvGraphicFramePr>
            <p:cNvPr id="107524" name="Object 4"/>
            <p:cNvGraphicFramePr>
              <a:graphicFrameLocks noChangeAspect="1"/>
            </p:cNvGraphicFramePr>
            <p:nvPr/>
          </p:nvGraphicFramePr>
          <p:xfrm>
            <a:off x="456" y="1968"/>
            <a:ext cx="5280" cy="5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60" name="Equation" r:id="rId3" imgW="4190760" imgH="444240" progId="Equation.3">
                    <p:embed/>
                  </p:oleObj>
                </mc:Choice>
                <mc:Fallback>
                  <p:oleObj name="Equation" r:id="rId3" imgW="4190760" imgH="444240" progId="Equation.3">
                    <p:embed/>
                    <p:pic>
                      <p:nvPicPr>
                        <p:cNvPr id="107524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6" y="1968"/>
                          <a:ext cx="5280" cy="5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7527" name="Line 7"/>
            <p:cNvSpPr>
              <a:spLocks noChangeShapeType="1"/>
            </p:cNvSpPr>
            <p:nvPr/>
          </p:nvSpPr>
          <p:spPr bwMode="auto">
            <a:xfrm flipV="1">
              <a:off x="3120" y="2544"/>
              <a:ext cx="0" cy="48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07528" name="Line 8"/>
            <p:cNvSpPr>
              <a:spLocks noChangeShapeType="1"/>
            </p:cNvSpPr>
            <p:nvPr/>
          </p:nvSpPr>
          <p:spPr bwMode="auto">
            <a:xfrm flipV="1">
              <a:off x="3120" y="2592"/>
              <a:ext cx="720" cy="432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1FC45D93-1ABC-4D6A-88AA-001997ABA812}" type="slidenum">
              <a:rPr lang="it-IT" altLang="it-IT">
                <a:latin typeface="+mj-lt"/>
              </a:rPr>
              <a:pPr/>
              <a:t>49</a:t>
            </a:fld>
            <a:endParaRPr lang="it-IT" altLang="it-IT">
              <a:latin typeface="+mj-lt"/>
            </a:endParaRPr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it-IT" altLang="it-IT" dirty="0"/>
              <a:t>Domande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85950" y="2514600"/>
            <a:ext cx="9467850" cy="3581400"/>
          </a:xfrm>
        </p:spPr>
        <p:txBody>
          <a:bodyPr/>
          <a:lstStyle/>
          <a:p>
            <a:r>
              <a:rPr lang="it-IT" altLang="it-IT" sz="2400" dirty="0">
                <a:latin typeface="+mj-lt"/>
              </a:rPr>
              <a:t>i valori ottimi indicati sono spesso irrazionali, di quanto si peggiora facendo arrotondamenti?</a:t>
            </a:r>
          </a:p>
          <a:p>
            <a:r>
              <a:rPr lang="it-IT" altLang="it-IT" sz="2400" dirty="0">
                <a:latin typeface="+mj-lt"/>
              </a:rPr>
              <a:t>cosa succede se ci sono dei vincoli sulle dimensioni dei lotti?</a:t>
            </a:r>
          </a:p>
          <a:p>
            <a:r>
              <a:rPr lang="it-IT" altLang="it-IT" sz="2400" dirty="0">
                <a:latin typeface="+mj-lt"/>
              </a:rPr>
              <a:t>cosa succede se ci sono dei vincoli sugli intervalli di tempo tra due consegne?</a:t>
            </a:r>
          </a:p>
          <a:p>
            <a:r>
              <a:rPr lang="it-IT" altLang="it-IT" sz="2400" dirty="0">
                <a:latin typeface="+mj-lt"/>
              </a:rPr>
              <a:t>cosa succede se la domanda non è nota e costante?</a:t>
            </a:r>
          </a:p>
          <a:p>
            <a:r>
              <a:rPr lang="it-IT" altLang="it-IT" sz="2400" dirty="0">
                <a:latin typeface="+mj-lt"/>
              </a:rPr>
              <a:t>cosa succede se i parametri non sono noti con precisione?</a:t>
            </a:r>
          </a:p>
          <a:p>
            <a:endParaRPr lang="it-IT" altLang="it-IT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Segnaposto numero diapositiva 3">
            <a:extLst>
              <a:ext uri="{FF2B5EF4-FFF2-40B4-BE49-F238E27FC236}">
                <a16:creationId xmlns:a16="http://schemas.microsoft.com/office/drawing/2014/main" id="{E440BF04-924F-4D00-91C0-32578F8DCB3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040586" y="6246813"/>
            <a:ext cx="27432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14D94213-E50F-4A00-A8C3-18E9200DDD4C}" type="slidenum">
              <a:rPr lang="it-IT" altLang="it-IT" sz="1200"/>
              <a:pPr algn="r"/>
              <a:t>5</a:t>
            </a:fld>
            <a:endParaRPr lang="it-IT" altLang="it-IT" sz="1200" dirty="0"/>
          </a:p>
        </p:txBody>
      </p:sp>
      <p:sp>
        <p:nvSpPr>
          <p:cNvPr id="2052" name="Rectangle 2">
            <a:extLst>
              <a:ext uri="{FF2B5EF4-FFF2-40B4-BE49-F238E27FC236}">
                <a16:creationId xmlns:a16="http://schemas.microsoft.com/office/drawing/2014/main" id="{2DA83009-58B5-4B4A-8467-677D910F1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457200"/>
            <a:ext cx="8420100" cy="457200"/>
          </a:xfrm>
        </p:spPr>
        <p:txBody>
          <a:bodyPr>
            <a:normAutofit fontScale="90000"/>
          </a:bodyPr>
          <a:lstStyle/>
          <a:p>
            <a:r>
              <a:rPr lang="it-IT" altLang="it-IT" dirty="0"/>
              <a:t>Flusso delle informazioni</a:t>
            </a:r>
          </a:p>
        </p:txBody>
      </p:sp>
      <p:graphicFrame>
        <p:nvGraphicFramePr>
          <p:cNvPr id="2050" name="Object 3">
            <a:extLst>
              <a:ext uri="{FF2B5EF4-FFF2-40B4-BE49-F238E27FC236}">
                <a16:creationId xmlns:a16="http://schemas.microsoft.com/office/drawing/2014/main" id="{3508DBF2-67A2-4CAC-ABE5-97BFF7F05D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914400"/>
          <a:ext cx="8610600" cy="524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0" name="VISIO" r:id="rId4" imgW="9959040" imgH="6809040" progId="Visio.Drawing.6">
                  <p:embed/>
                </p:oleObj>
              </mc:Choice>
              <mc:Fallback>
                <p:oleObj name="VISIO" r:id="rId4" imgW="9959040" imgH="6809040" progId="Visio.Drawing.6">
                  <p:embed/>
                  <p:pic>
                    <p:nvPicPr>
                      <p:cNvPr id="2050" name="Object 3">
                        <a:extLst>
                          <a:ext uri="{FF2B5EF4-FFF2-40B4-BE49-F238E27FC236}">
                            <a16:creationId xmlns:a16="http://schemas.microsoft.com/office/drawing/2014/main" id="{3508DBF2-67A2-4CAC-ABE5-97BFF7F05D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914400"/>
                        <a:ext cx="8610600" cy="5240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175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F3E74BD-97F4-4E44-A74F-AEC7D86C61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Matematica per la Logistica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FB9152F-DA95-4891-9C5D-32A803B153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Raffaele Pesenti</a:t>
            </a:r>
          </a:p>
        </p:txBody>
      </p:sp>
    </p:spTree>
    <p:extLst>
      <p:ext uri="{BB962C8B-B14F-4D97-AF65-F5344CB8AC3E}">
        <p14:creationId xmlns:p14="http://schemas.microsoft.com/office/powerpoint/2010/main" val="28108503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FAA085-6C7E-4C36-BF27-E48587E96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Popolazione del Veneto</a:t>
            </a:r>
          </a:p>
        </p:txBody>
      </p:sp>
      <p:pic>
        <p:nvPicPr>
          <p:cNvPr id="11266" name="Picture 2" descr="Grafico Popolazione per età, sesso e stato civile Veneto">
            <a:extLst>
              <a:ext uri="{FF2B5EF4-FFF2-40B4-BE49-F238E27FC236}">
                <a16:creationId xmlns:a16="http://schemas.microsoft.com/office/drawing/2014/main" id="{2036BAE8-A133-4F29-9403-726F960F7B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028" y="1479706"/>
            <a:ext cx="6419851" cy="5312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93985A89-3CE4-427C-832C-791E5968E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8494" y="4136196"/>
            <a:ext cx="5130385" cy="931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922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numero diapositiva 3">
            <a:extLst>
              <a:ext uri="{FF2B5EF4-FFF2-40B4-BE49-F238E27FC236}">
                <a16:creationId xmlns:a16="http://schemas.microsoft.com/office/drawing/2014/main" id="{69BC35BE-B7BD-415A-A616-2BEE1CB3AE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860971" y="6193065"/>
            <a:ext cx="27432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F1FC451-61FB-45BC-90C3-E814C4A43F74}" type="slidenum">
              <a:rPr lang="it-IT" altLang="it-IT" sz="1200"/>
              <a:pPr algn="r"/>
              <a:t>6</a:t>
            </a:fld>
            <a:endParaRPr lang="it-IT" altLang="it-IT" sz="1200" dirty="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2207420D-E0D5-48F4-9795-766B5A51C2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Cosa è la logistica?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984B7620-BE53-4F2E-8A51-F2307B6CD8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1905000"/>
            <a:ext cx="8629650" cy="4191000"/>
          </a:xfrm>
        </p:spPr>
        <p:txBody>
          <a:bodyPr/>
          <a:lstStyle/>
          <a:p>
            <a:pPr>
              <a:lnSpc>
                <a:spcPct val="160000"/>
              </a:lnSpc>
              <a:buFontTx/>
              <a:buNone/>
            </a:pPr>
            <a:r>
              <a:rPr lang="it-IT" altLang="it-IT" sz="2000" dirty="0"/>
              <a:t>	</a:t>
            </a:r>
            <a:r>
              <a:rPr lang="it-IT" altLang="it-IT" sz="2000" dirty="0">
                <a:latin typeface="+mj-lt"/>
              </a:rPr>
              <a:t>Insieme delle attività gestionali relative all’intero processo che regola il flusso e l’immagazzinamento delle materie prime, semilavorati e dei prodotti finiti.</a:t>
            </a:r>
          </a:p>
          <a:p>
            <a:pPr>
              <a:lnSpc>
                <a:spcPct val="160000"/>
              </a:lnSpc>
              <a:buFontTx/>
              <a:buNone/>
            </a:pPr>
            <a:r>
              <a:rPr lang="it-IT" altLang="it-IT" sz="2000" dirty="0">
                <a:latin typeface="+mj-lt"/>
              </a:rPr>
              <a:t>	Convenzionalmente la catena logistica viene suddivisa in:</a:t>
            </a:r>
          </a:p>
          <a:p>
            <a:pPr lvl="1">
              <a:lnSpc>
                <a:spcPct val="160000"/>
              </a:lnSpc>
            </a:pPr>
            <a:r>
              <a:rPr lang="it-IT" altLang="it-IT" sz="2000" dirty="0" err="1">
                <a:latin typeface="+mj-lt"/>
              </a:rPr>
              <a:t>materials</a:t>
            </a:r>
            <a:r>
              <a:rPr lang="it-IT" altLang="it-IT" sz="2000" dirty="0">
                <a:latin typeface="+mj-lt"/>
              </a:rPr>
              <a:t> management (</a:t>
            </a:r>
            <a:r>
              <a:rPr lang="it-IT" altLang="it-IT" sz="2000" i="1" dirty="0">
                <a:latin typeface="+mj-lt"/>
              </a:rPr>
              <a:t>logistica interna</a:t>
            </a:r>
            <a:r>
              <a:rPr lang="it-IT" altLang="it-IT" sz="2000" dirty="0">
                <a:latin typeface="+mj-lt"/>
              </a:rPr>
              <a:t>), </a:t>
            </a:r>
          </a:p>
          <a:p>
            <a:pPr lvl="1">
              <a:lnSpc>
                <a:spcPct val="160000"/>
              </a:lnSpc>
            </a:pPr>
            <a:r>
              <a:rPr lang="it-IT" altLang="it-IT" sz="2000" dirty="0">
                <a:latin typeface="+mj-lt"/>
              </a:rPr>
              <a:t>distribuzione fisica (</a:t>
            </a:r>
            <a:r>
              <a:rPr lang="it-IT" altLang="it-IT" sz="2000" i="1" dirty="0">
                <a:latin typeface="+mj-lt"/>
              </a:rPr>
              <a:t>logistica esterna</a:t>
            </a:r>
            <a:r>
              <a:rPr lang="it-IT" altLang="it-IT" sz="2000" dirty="0">
                <a:latin typeface="+mj-lt"/>
              </a:rPr>
              <a:t>), </a:t>
            </a:r>
          </a:p>
          <a:p>
            <a:pPr lvl="1">
              <a:lnSpc>
                <a:spcPct val="160000"/>
              </a:lnSpc>
            </a:pPr>
            <a:r>
              <a:rPr lang="it-IT" altLang="it-IT" sz="2000" dirty="0">
                <a:latin typeface="+mj-lt"/>
              </a:rPr>
              <a:t>logistica inversa (</a:t>
            </a:r>
            <a:r>
              <a:rPr lang="it-IT" altLang="it-IT" sz="2000" i="1" dirty="0">
                <a:latin typeface="+mj-lt"/>
              </a:rPr>
              <a:t>reverse </a:t>
            </a:r>
            <a:r>
              <a:rPr lang="it-IT" altLang="it-IT" sz="2000" i="1" dirty="0" err="1">
                <a:latin typeface="+mj-lt"/>
              </a:rPr>
              <a:t>logistics</a:t>
            </a:r>
            <a:r>
              <a:rPr lang="it-IT" altLang="it-IT" sz="2000" dirty="0">
                <a:latin typeface="+mj-lt"/>
              </a:rPr>
              <a:t>).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numero diapositiva 1">
            <a:extLst>
              <a:ext uri="{FF2B5EF4-FFF2-40B4-BE49-F238E27FC236}">
                <a16:creationId xmlns:a16="http://schemas.microsoft.com/office/drawing/2014/main" id="{44AE04BC-D182-45DD-B39B-7273382FB2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92369" y="6329364"/>
            <a:ext cx="27432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4C80E5B5-B8F5-4EE9-A310-452462315481}" type="slidenum">
              <a:rPr lang="it-IT" altLang="it-IT" sz="1200">
                <a:latin typeface="+mj-lt"/>
              </a:rPr>
              <a:pPr algn="r"/>
              <a:t>7</a:t>
            </a:fld>
            <a:endParaRPr lang="it-IT" altLang="it-IT" sz="1200">
              <a:latin typeface="+mj-lt"/>
            </a:endParaRPr>
          </a:p>
        </p:txBody>
      </p:sp>
      <p:sp>
        <p:nvSpPr>
          <p:cNvPr id="19459" name="Text Box 2">
            <a:extLst>
              <a:ext uri="{FF2B5EF4-FFF2-40B4-BE49-F238E27FC236}">
                <a16:creationId xmlns:a16="http://schemas.microsoft.com/office/drawing/2014/main" id="{9C9CB1FF-65F7-40DB-B2D1-1695DECEF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722" y="835968"/>
            <a:ext cx="12139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>
                <a:latin typeface="+mj-lt"/>
              </a:rPr>
              <a:t>fornitori</a:t>
            </a:r>
          </a:p>
        </p:txBody>
      </p:sp>
      <p:sp>
        <p:nvSpPr>
          <p:cNvPr id="19460" name="Text Box 3">
            <a:extLst>
              <a:ext uri="{FF2B5EF4-FFF2-40B4-BE49-F238E27FC236}">
                <a16:creationId xmlns:a16="http://schemas.microsoft.com/office/drawing/2014/main" id="{392E115E-FD47-4C25-BFCB-BEB6A1B9DB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284" y="1369368"/>
            <a:ext cx="160479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>
                <a:latin typeface="+mj-lt"/>
              </a:rPr>
              <a:t>produzione</a:t>
            </a:r>
          </a:p>
        </p:txBody>
      </p:sp>
      <p:sp>
        <p:nvSpPr>
          <p:cNvPr id="19461" name="Text Box 4">
            <a:extLst>
              <a:ext uri="{FF2B5EF4-FFF2-40B4-BE49-F238E27FC236}">
                <a16:creationId xmlns:a16="http://schemas.microsoft.com/office/drawing/2014/main" id="{BEF761E0-7B3B-4A24-A2D6-1CEEE266A1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5366" y="2512368"/>
            <a:ext cx="26004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>
                <a:latin typeface="+mj-lt"/>
              </a:rPr>
              <a:t>centri distribuzione</a:t>
            </a:r>
          </a:p>
        </p:txBody>
      </p:sp>
      <p:sp>
        <p:nvSpPr>
          <p:cNvPr id="19462" name="Text Box 5">
            <a:extLst>
              <a:ext uri="{FF2B5EF4-FFF2-40B4-BE49-F238E27FC236}">
                <a16:creationId xmlns:a16="http://schemas.microsoft.com/office/drawing/2014/main" id="{672FDBC0-C68F-446A-8551-543689D9EC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3125" y="43434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GB" altLang="it-IT">
              <a:latin typeface="+mj-lt"/>
            </a:endParaRPr>
          </a:p>
        </p:txBody>
      </p:sp>
      <p:sp>
        <p:nvSpPr>
          <p:cNvPr id="19463" name="Text Box 6">
            <a:extLst>
              <a:ext uri="{FF2B5EF4-FFF2-40B4-BE49-F238E27FC236}">
                <a16:creationId xmlns:a16="http://schemas.microsoft.com/office/drawing/2014/main" id="{D6829AAB-F538-409D-B42E-E70F30FE3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1" y="3048000"/>
            <a:ext cx="2887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>
                <a:latin typeface="+mj-lt"/>
              </a:rPr>
              <a:t>canali di distribuzione</a:t>
            </a:r>
          </a:p>
        </p:txBody>
      </p:sp>
      <p:sp>
        <p:nvSpPr>
          <p:cNvPr id="19464" name="Text Box 7">
            <a:extLst>
              <a:ext uri="{FF2B5EF4-FFF2-40B4-BE49-F238E27FC236}">
                <a16:creationId xmlns:a16="http://schemas.microsoft.com/office/drawing/2014/main" id="{D4C514CE-E22C-494E-BF78-B5743C6C7A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7531" y="3655368"/>
            <a:ext cx="17894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>
                <a:latin typeface="+mj-lt"/>
              </a:rPr>
              <a:t>cliente finale</a:t>
            </a:r>
          </a:p>
        </p:txBody>
      </p:sp>
      <p:sp>
        <p:nvSpPr>
          <p:cNvPr id="19465" name="Line 8">
            <a:extLst>
              <a:ext uri="{FF2B5EF4-FFF2-40B4-BE49-F238E27FC236}">
                <a16:creationId xmlns:a16="http://schemas.microsoft.com/office/drawing/2014/main" id="{5E15EE04-5364-4A5F-B18C-85DCFBF938BE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914400"/>
            <a:ext cx="1066800" cy="7620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latin typeface="+mj-lt"/>
            </a:endParaRPr>
          </a:p>
        </p:txBody>
      </p:sp>
      <p:sp>
        <p:nvSpPr>
          <p:cNvPr id="19466" name="Line 9">
            <a:extLst>
              <a:ext uri="{FF2B5EF4-FFF2-40B4-BE49-F238E27FC236}">
                <a16:creationId xmlns:a16="http://schemas.microsoft.com/office/drawing/2014/main" id="{6B7BC7A9-DBB8-4C25-AE96-682E166721D9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286000"/>
            <a:ext cx="3124200" cy="2133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latin typeface="+mj-lt"/>
            </a:endParaRPr>
          </a:p>
        </p:txBody>
      </p:sp>
      <p:sp>
        <p:nvSpPr>
          <p:cNvPr id="19467" name="Text Box 10">
            <a:extLst>
              <a:ext uri="{FF2B5EF4-FFF2-40B4-BE49-F238E27FC236}">
                <a16:creationId xmlns:a16="http://schemas.microsoft.com/office/drawing/2014/main" id="{5241289D-8266-4DB8-9B31-A19F02F928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981200"/>
            <a:ext cx="32083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it-IT" altLang="it-IT" dirty="0">
                <a:latin typeface="+mj-lt"/>
              </a:rPr>
              <a:t>magazzino prodotti finiti</a:t>
            </a:r>
          </a:p>
        </p:txBody>
      </p:sp>
      <p:sp>
        <p:nvSpPr>
          <p:cNvPr id="19468" name="Text Box 11">
            <a:extLst>
              <a:ext uri="{FF2B5EF4-FFF2-40B4-BE49-F238E27FC236}">
                <a16:creationId xmlns:a16="http://schemas.microsoft.com/office/drawing/2014/main" id="{636B4A66-8DE3-4E97-A210-21E4DB4C86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4792" y="912168"/>
            <a:ext cx="53346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it-IT" altLang="it-IT" i="1">
                <a:latin typeface="+mj-lt"/>
              </a:rPr>
              <a:t>materials management - logistica interna</a:t>
            </a:r>
          </a:p>
        </p:txBody>
      </p:sp>
      <p:sp>
        <p:nvSpPr>
          <p:cNvPr id="19469" name="Text Box 12">
            <a:extLst>
              <a:ext uri="{FF2B5EF4-FFF2-40B4-BE49-F238E27FC236}">
                <a16:creationId xmlns:a16="http://schemas.microsoft.com/office/drawing/2014/main" id="{B2EFEF87-1CD8-4F02-B599-31A5AB9FD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9118" y="3268058"/>
            <a:ext cx="271260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i="1">
                <a:latin typeface="+mj-lt"/>
              </a:rPr>
              <a:t>distribuzione fisica -</a:t>
            </a:r>
          </a:p>
          <a:p>
            <a:pPr algn="ctr">
              <a:spcBef>
                <a:spcPct val="50000"/>
              </a:spcBef>
            </a:pPr>
            <a:r>
              <a:rPr lang="it-IT" altLang="it-IT" i="1">
                <a:latin typeface="+mj-lt"/>
              </a:rPr>
              <a:t>logistica esterna o </a:t>
            </a:r>
          </a:p>
          <a:p>
            <a:pPr algn="ctr">
              <a:spcBef>
                <a:spcPct val="50000"/>
              </a:spcBef>
            </a:pPr>
            <a:r>
              <a:rPr lang="it-IT" altLang="it-IT" i="1">
                <a:latin typeface="+mj-lt"/>
              </a:rPr>
              <a:t>d’uscita</a:t>
            </a:r>
            <a:endParaRPr lang="it-IT" altLang="it-IT">
              <a:latin typeface="+mj-lt"/>
            </a:endParaRPr>
          </a:p>
        </p:txBody>
      </p:sp>
      <p:sp>
        <p:nvSpPr>
          <p:cNvPr id="19470" name="Line 13">
            <a:extLst>
              <a:ext uri="{FF2B5EF4-FFF2-40B4-BE49-F238E27FC236}">
                <a16:creationId xmlns:a16="http://schemas.microsoft.com/office/drawing/2014/main" id="{EC70BDA7-66FF-4903-8379-47CB4642BA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4191000"/>
            <a:ext cx="1752600" cy="12192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it-IT">
              <a:latin typeface="+mj-lt"/>
            </a:endParaRPr>
          </a:p>
        </p:txBody>
      </p:sp>
      <p:sp>
        <p:nvSpPr>
          <p:cNvPr id="19471" name="Text Box 14">
            <a:extLst>
              <a:ext uri="{FF2B5EF4-FFF2-40B4-BE49-F238E27FC236}">
                <a16:creationId xmlns:a16="http://schemas.microsoft.com/office/drawing/2014/main" id="{B1E68767-4C0D-4CE1-9205-4AFE0C404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808781"/>
            <a:ext cx="3411538" cy="1512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it-IT" altLang="it-IT">
                <a:latin typeface="+mj-lt"/>
              </a:rPr>
              <a:t>riuso, riciclo,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it-IT" altLang="it-IT">
                <a:latin typeface="+mj-lt"/>
              </a:rPr>
              <a:t>recupero di materia prima,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it-IT" altLang="it-IT">
                <a:latin typeface="+mj-lt"/>
              </a:rPr>
              <a:t>recupero di energia</a:t>
            </a:r>
          </a:p>
        </p:txBody>
      </p:sp>
      <p:sp>
        <p:nvSpPr>
          <p:cNvPr id="19472" name="Text Box 15">
            <a:extLst>
              <a:ext uri="{FF2B5EF4-FFF2-40B4-BE49-F238E27FC236}">
                <a16:creationId xmlns:a16="http://schemas.microsoft.com/office/drawing/2014/main" id="{B09DAB7C-D9C1-4D7F-9F6C-E1DE66F16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267200"/>
            <a:ext cx="2260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>
                <a:latin typeface="+mj-lt"/>
              </a:rPr>
              <a:t>canali di raccolta</a:t>
            </a:r>
          </a:p>
        </p:txBody>
      </p:sp>
      <p:sp>
        <p:nvSpPr>
          <p:cNvPr id="19473" name="Rectangle 16">
            <a:extLst>
              <a:ext uri="{FF2B5EF4-FFF2-40B4-BE49-F238E27FC236}">
                <a16:creationId xmlns:a16="http://schemas.microsoft.com/office/drawing/2014/main" id="{2E122A31-8364-4C0B-AD0E-DBB495C9A2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0" y="3429001"/>
            <a:ext cx="2667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i="1">
                <a:latin typeface="+mj-lt"/>
              </a:rPr>
              <a:t>reverse logistics -</a:t>
            </a:r>
          </a:p>
          <a:p>
            <a:pPr algn="ctr">
              <a:spcBef>
                <a:spcPct val="50000"/>
              </a:spcBef>
            </a:pPr>
            <a:r>
              <a:rPr lang="it-IT" altLang="it-IT" i="1">
                <a:latin typeface="+mj-lt"/>
              </a:rPr>
              <a:t>logistica inversa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3">
            <a:extLst>
              <a:ext uri="{FF2B5EF4-FFF2-40B4-BE49-F238E27FC236}">
                <a16:creationId xmlns:a16="http://schemas.microsoft.com/office/drawing/2014/main" id="{7C08B4BD-B2E9-4D2F-A29F-5E6237E3CA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04514" y="6310312"/>
            <a:ext cx="2743200" cy="3651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746183F2-4EA3-45B6-AFC7-02EE27923EA0}" type="slidenum">
              <a:rPr lang="it-IT" altLang="it-IT" sz="1200">
                <a:latin typeface="+mj-lt"/>
              </a:rPr>
              <a:pPr algn="r"/>
              <a:t>8</a:t>
            </a:fld>
            <a:endParaRPr lang="it-IT" altLang="it-IT" sz="1200">
              <a:latin typeface="+mj-lt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3487251F-0C09-4642-AB5C-95823435CE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dirty="0"/>
              <a:t>Visione integrata della logistica</a:t>
            </a:r>
            <a:endParaRPr lang="it-IT" altLang="it-IT" sz="2000" dirty="0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2F4279F-0C5A-4A82-9BD2-C4AD074803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485900"/>
            <a:ext cx="10515600" cy="4767263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FontTx/>
              <a:buNone/>
            </a:pPr>
            <a:r>
              <a:rPr lang="it-IT" altLang="it-IT" sz="2000" dirty="0">
                <a:solidFill>
                  <a:srgbClr val="000000"/>
                </a:solidFill>
                <a:latin typeface="+mj-lt"/>
              </a:rPr>
              <a:t>	In </a:t>
            </a:r>
            <a:r>
              <a:rPr lang="it-IT" altLang="it-IT" sz="2200" dirty="0">
                <a:solidFill>
                  <a:srgbClr val="000000"/>
                </a:solidFill>
                <a:latin typeface="+mj-lt"/>
              </a:rPr>
              <a:t>logistica si ritiene che tutte le principali funzioni debbano essere ottimizzate in modo integrato e non ottimizzate separatamente. </a:t>
            </a:r>
          </a:p>
          <a:p>
            <a:pPr algn="just">
              <a:lnSpc>
                <a:spcPct val="150000"/>
              </a:lnSpc>
              <a:buFontTx/>
              <a:buNone/>
            </a:pPr>
            <a:r>
              <a:rPr lang="it-IT" altLang="it-IT" sz="2200" dirty="0">
                <a:solidFill>
                  <a:srgbClr val="000000"/>
                </a:solidFill>
                <a:latin typeface="+mj-lt"/>
              </a:rPr>
              <a:t>	In particolare tutte le seguenti funzioni dovrebbero essere considerate:</a:t>
            </a:r>
          </a:p>
          <a:p>
            <a:pPr lvl="1" algn="just">
              <a:lnSpc>
                <a:spcPct val="150000"/>
              </a:lnSpc>
            </a:pPr>
            <a:r>
              <a:rPr lang="it-IT" altLang="it-IT" sz="2200" dirty="0">
                <a:latin typeface="+mj-lt"/>
              </a:rPr>
              <a:t>trasporto</a:t>
            </a:r>
          </a:p>
          <a:p>
            <a:pPr lvl="1" algn="just">
              <a:lnSpc>
                <a:spcPct val="150000"/>
              </a:lnSpc>
            </a:pPr>
            <a:r>
              <a:rPr lang="it-IT" altLang="it-IT" sz="2200" dirty="0">
                <a:latin typeface="+mj-lt"/>
              </a:rPr>
              <a:t>immagazzinamento</a:t>
            </a:r>
          </a:p>
          <a:p>
            <a:pPr lvl="1" algn="just">
              <a:lnSpc>
                <a:spcPct val="150000"/>
              </a:lnSpc>
            </a:pPr>
            <a:r>
              <a:rPr lang="it-IT" altLang="it-IT" sz="2200" dirty="0">
                <a:latin typeface="+mj-lt"/>
              </a:rPr>
              <a:t>movimentazione materiali</a:t>
            </a:r>
          </a:p>
          <a:p>
            <a:pPr lvl="1" algn="just">
              <a:lnSpc>
                <a:spcPct val="150000"/>
              </a:lnSpc>
            </a:pPr>
            <a:r>
              <a:rPr lang="it-IT" altLang="it-IT" sz="2200" dirty="0">
                <a:latin typeface="+mj-lt"/>
              </a:rPr>
              <a:t>imballaggio</a:t>
            </a:r>
          </a:p>
          <a:p>
            <a:pPr lvl="1" algn="just">
              <a:lnSpc>
                <a:spcPct val="150000"/>
              </a:lnSpc>
            </a:pPr>
            <a:r>
              <a:rPr lang="it-IT" altLang="it-IT" sz="2200" dirty="0">
                <a:latin typeface="+mj-lt"/>
              </a:rPr>
              <a:t>flusso informazioni</a:t>
            </a:r>
          </a:p>
          <a:p>
            <a:pPr lvl="1" algn="just">
              <a:lnSpc>
                <a:spcPct val="150000"/>
              </a:lnSpc>
            </a:pPr>
            <a:r>
              <a:rPr lang="it-IT" altLang="it-IT" sz="2200" dirty="0">
                <a:latin typeface="+mj-lt"/>
              </a:rPr>
              <a:t>servizio al cliente</a:t>
            </a:r>
          </a:p>
          <a:p>
            <a:pPr lvl="1" algn="just">
              <a:lnSpc>
                <a:spcPct val="150000"/>
              </a:lnSpc>
            </a:pPr>
            <a:r>
              <a:rPr lang="it-IT" altLang="it-IT" sz="2200" dirty="0">
                <a:latin typeface="+mj-lt"/>
              </a:rPr>
              <a:t>locazione impianti</a:t>
            </a:r>
          </a:p>
          <a:p>
            <a:endParaRPr lang="it-IT" altLang="it-IT" sz="2000" dirty="0">
              <a:latin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FF9AE185-9A66-44D5-A632-9C7CBEDE5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Scorte</a:t>
            </a:r>
          </a:p>
        </p:txBody>
      </p:sp>
    </p:spTree>
    <p:extLst>
      <p:ext uri="{BB962C8B-B14F-4D97-AF65-F5344CB8AC3E}">
        <p14:creationId xmlns:p14="http://schemas.microsoft.com/office/powerpoint/2010/main" val="10160200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671,916"/>
  <p:tag name="ORIGINALWIDTH" val="4293,213"/>
  <p:tag name="LATEXADDIN" val="\documentclass{article}&#10;\usepackage{amsmath}&#10;\pagestyle{empty}&#10;\begin{document}&#10;\begin{align*}&#10;&amp;S_i = I + Q \\&#10;&amp;S_f = S_i + D \\&#10;&amp; G(Q,D) = B\min\{S_i,D\}-\left(K\delta(Q&gt;0) + cQ + h\max\{S_f,0\} + p\max\{-S_f,0\}\right)\\&#10;&amp;Q \geq 0&#10;\end{align*}&#10;\end{document}"/>
  <p:tag name="IGUANATEXSIZE" val="20"/>
  <p:tag name="IGUANATEXCURSOR" val="232"/>
  <p:tag name="TRANSPARENCY" val="Vero"/>
  <p:tag name="FILENAME" val=""/>
  <p:tag name="LATEXENGINEID" val="0"/>
  <p:tag name="TEMPFOLDER" val="c:\temp\"/>
  <p:tag name="LATEXFORMHEIGHT" val="312"/>
  <p:tag name="LATEXFORMWIDTH" val="708,6"/>
  <p:tag name="LATEXFORMWRAP" val="Vero"/>
  <p:tag name="BITMAPVECTOR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UTPUTDPI" val="1200"/>
  <p:tag name="ORIGINALHEIGHT" val="345,7068"/>
  <p:tag name="ORIGINALWIDTH" val="2326,959"/>
  <p:tag name="LATEXADDIN" val="\documentclass{article}&#10;\usepackage{amsmath}&#10;\pagestyle{empty}&#10;\begin{document}&#10;\begin{align*}&#10;&amp;\max_Q E\{G(Q,D)\} = \sum_{k = 0}^{\infty}P(D=K)G(Q,K)&#10;\end{align*}&#10;\end{document}"/>
  <p:tag name="IGUANATEXSIZE" val="20"/>
  <p:tag name="IGUANATEXCURSOR" val="149"/>
  <p:tag name="TRANSPARENCY" val="Vero"/>
  <p:tag name="FILENAME" val=""/>
  <p:tag name="LATEXENGINEID" val="0"/>
  <p:tag name="TEMPFOLDER" val="c:\temp\"/>
  <p:tag name="LATEXFORMHEIGHT" val="312"/>
  <p:tag name="LATEXFORMWIDTH" val="708,6"/>
  <p:tag name="LATEXFORMWRAP" val="Vero"/>
  <p:tag name="BITMAPVECTOR" val="0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1351</Words>
  <Application>Microsoft Office PowerPoint</Application>
  <PresentationFormat>Widescreen</PresentationFormat>
  <Paragraphs>437</Paragraphs>
  <Slides>51</Slides>
  <Notes>11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51</vt:i4>
      </vt:variant>
    </vt:vector>
  </HeadingPairs>
  <TitlesOfParts>
    <vt:vector size="60" baseType="lpstr">
      <vt:lpstr>Arial</vt:lpstr>
      <vt:lpstr>Calibri</vt:lpstr>
      <vt:lpstr>Calibri Light</vt:lpstr>
      <vt:lpstr>Symbol</vt:lpstr>
      <vt:lpstr>Times New Roman</vt:lpstr>
      <vt:lpstr>Tema di Office</vt:lpstr>
      <vt:lpstr>Worksheet</vt:lpstr>
      <vt:lpstr>VISIO</vt:lpstr>
      <vt:lpstr>Equation</vt:lpstr>
      <vt:lpstr>Matematica per la Logistica</vt:lpstr>
      <vt:lpstr>Indice</vt:lpstr>
      <vt:lpstr>Logistica</vt:lpstr>
      <vt:lpstr>Struttura classica di un’azienda</vt:lpstr>
      <vt:lpstr>Flusso delle informazioni</vt:lpstr>
      <vt:lpstr>Cosa è la logistica?</vt:lpstr>
      <vt:lpstr>Presentazione standard di PowerPoint</vt:lpstr>
      <vt:lpstr>Visione integrata della logistica</vt:lpstr>
      <vt:lpstr>Scorte</vt:lpstr>
      <vt:lpstr>Scorte</vt:lpstr>
      <vt:lpstr>Ragioni delle scorte</vt:lpstr>
      <vt:lpstr>Ragioni delle scorte</vt:lpstr>
      <vt:lpstr>Esempio</vt:lpstr>
      <vt:lpstr>Costi delle scorte</vt:lpstr>
      <vt:lpstr>Classificazione dei costi</vt:lpstr>
      <vt:lpstr>Modellamento dei costi</vt:lpstr>
      <vt:lpstr>Costo di mantenimento</vt:lpstr>
      <vt:lpstr>Costo di rifornimento</vt:lpstr>
      <vt:lpstr>Costo di penuria</vt:lpstr>
      <vt:lpstr>Osservazione</vt:lpstr>
      <vt:lpstr>Interdipendenza dei costi</vt:lpstr>
      <vt:lpstr>Conseguenze</vt:lpstr>
      <vt:lpstr>Equilibrio dei costi </vt:lpstr>
      <vt:lpstr>Decision making</vt:lpstr>
      <vt:lpstr>Come si prende una decisione?</vt:lpstr>
      <vt:lpstr>Come si affronta un problema?</vt:lpstr>
      <vt:lpstr>Regole pratiche</vt:lpstr>
      <vt:lpstr>Dimensionamento scorte singolo periodo</vt:lpstr>
      <vt:lpstr>Problema</vt:lpstr>
      <vt:lpstr>Modello</vt:lpstr>
      <vt:lpstr>Modello: ipotesi sui dati</vt:lpstr>
      <vt:lpstr>Modello</vt:lpstr>
      <vt:lpstr>Limiti dei modelli matematici</vt:lpstr>
      <vt:lpstr>Esempio</vt:lpstr>
      <vt:lpstr>Costruzione modello</vt:lpstr>
      <vt:lpstr>Modello</vt:lpstr>
      <vt:lpstr>Analisi critica</vt:lpstr>
      <vt:lpstr>EOQ</vt:lpstr>
      <vt:lpstr>EOQ</vt:lpstr>
      <vt:lpstr>Ipotesi</vt:lpstr>
      <vt:lpstr>Modello</vt:lpstr>
      <vt:lpstr>Osservazioni</vt:lpstr>
      <vt:lpstr>Modello (cont.)</vt:lpstr>
      <vt:lpstr>Rappresentazione grafica</vt:lpstr>
      <vt:lpstr>Soluzione</vt:lpstr>
      <vt:lpstr>Soluzione</vt:lpstr>
      <vt:lpstr>Soluzione</vt:lpstr>
      <vt:lpstr>Soluzione</vt:lpstr>
      <vt:lpstr>Domande</vt:lpstr>
      <vt:lpstr>Matematica per la Logistica</vt:lpstr>
      <vt:lpstr>Popolazione del Veneto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Matematica per la Logistica</dc:title>
  <dc:creator>Pesenti</dc:creator>
  <cp:lastModifiedBy>Paolo Bonavoglia</cp:lastModifiedBy>
  <cp:revision>45</cp:revision>
  <dcterms:created xsi:type="dcterms:W3CDTF">2019-03-09T14:49:00Z</dcterms:created>
  <dcterms:modified xsi:type="dcterms:W3CDTF">2019-04-07T19:04:41Z</dcterms:modified>
</cp:coreProperties>
</file>